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4"/>
  </p:sldMasterIdLst>
  <p:notesMasterIdLst>
    <p:notesMasterId r:id="rId14"/>
  </p:notesMasterIdLst>
  <p:handoutMasterIdLst>
    <p:handoutMasterId r:id="rId15"/>
  </p:handoutMasterIdLst>
  <p:sldIdLst>
    <p:sldId id="257" r:id="rId5"/>
    <p:sldId id="263" r:id="rId6"/>
    <p:sldId id="264" r:id="rId7"/>
    <p:sldId id="265" r:id="rId8"/>
    <p:sldId id="273" r:id="rId9"/>
    <p:sldId id="267" r:id="rId10"/>
    <p:sldId id="268" r:id="rId11"/>
    <p:sldId id="274" r:id="rId12"/>
    <p:sldId id="272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D59FC3"/>
    <a:srgbClr val="9FE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42392-347B-4135-9945-4FDBBECDA0CA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29E1E68-D062-4DC0-A9E0-E4AED3BE10B1}">
      <dgm:prSet phldrT="[Text]" custT="1"/>
      <dgm:spPr/>
      <dgm:t>
        <a:bodyPr/>
        <a:lstStyle/>
        <a:p>
          <a:r>
            <a:rPr lang="en-US" sz="1400" dirty="0"/>
            <a:t>The session gives me time to just relax and do nothing.</a:t>
          </a:r>
        </a:p>
      </dgm:t>
    </dgm:pt>
    <dgm:pt modelId="{660417FE-4298-490D-A52A-C8D3175F1430}" type="parTrans" cxnId="{D2C944D4-4F40-42A1-819C-ACD5CA981D7D}">
      <dgm:prSet/>
      <dgm:spPr/>
      <dgm:t>
        <a:bodyPr/>
        <a:lstStyle/>
        <a:p>
          <a:endParaRPr lang="en-US"/>
        </a:p>
      </dgm:t>
    </dgm:pt>
    <dgm:pt modelId="{2748CFF1-ABE7-4319-82F1-1A21C1485165}" type="sibTrans" cxnId="{D2C944D4-4F40-42A1-819C-ACD5CA981D7D}">
      <dgm:prSet/>
      <dgm:spPr/>
      <dgm:t>
        <a:bodyPr/>
        <a:lstStyle/>
        <a:p>
          <a:endParaRPr lang="en-US"/>
        </a:p>
      </dgm:t>
    </dgm:pt>
    <dgm:pt modelId="{530CBC08-005F-435D-AA84-BE175C4F4D64}">
      <dgm:prSet phldrT="[Text]" custT="1"/>
      <dgm:spPr/>
      <dgm:t>
        <a:bodyPr/>
        <a:lstStyle/>
        <a:p>
          <a:r>
            <a:rPr lang="en-US" sz="1200" dirty="0"/>
            <a:t>I noticed I am less likely to be dissociative or numb out in my day to day life.</a:t>
          </a:r>
        </a:p>
      </dgm:t>
    </dgm:pt>
    <dgm:pt modelId="{5EA54FCA-2A52-463C-9C7F-4A0C390739B0}" type="parTrans" cxnId="{FDA0177A-11F7-45D3-9EE7-72911BBD1E78}">
      <dgm:prSet/>
      <dgm:spPr/>
      <dgm:t>
        <a:bodyPr/>
        <a:lstStyle/>
        <a:p>
          <a:endParaRPr lang="en-US"/>
        </a:p>
      </dgm:t>
    </dgm:pt>
    <dgm:pt modelId="{EC57FB7D-B6E4-4CA8-8BCB-A5A9734F9D4C}" type="sibTrans" cxnId="{FDA0177A-11F7-45D3-9EE7-72911BBD1E78}">
      <dgm:prSet/>
      <dgm:spPr/>
      <dgm:t>
        <a:bodyPr/>
        <a:lstStyle/>
        <a:p>
          <a:endParaRPr lang="en-US"/>
        </a:p>
      </dgm:t>
    </dgm:pt>
    <dgm:pt modelId="{8D0612C0-B286-482B-A7AB-D0C1600DB0AA}">
      <dgm:prSet phldrT="[Text]" custT="1"/>
      <dgm:spPr/>
      <dgm:t>
        <a:bodyPr/>
        <a:lstStyle/>
        <a:p>
          <a:r>
            <a:rPr lang="en-US" sz="1400" dirty="0"/>
            <a:t>Authenticity and sharing experiences.</a:t>
          </a:r>
        </a:p>
      </dgm:t>
    </dgm:pt>
    <dgm:pt modelId="{B245DE4B-629A-413D-9820-3A36E005F8A3}" type="parTrans" cxnId="{2A3B6F74-A8EE-4524-8E06-6958FD480E19}">
      <dgm:prSet/>
      <dgm:spPr/>
      <dgm:t>
        <a:bodyPr/>
        <a:lstStyle/>
        <a:p>
          <a:endParaRPr lang="en-US"/>
        </a:p>
      </dgm:t>
    </dgm:pt>
    <dgm:pt modelId="{61DF6A4D-5FCE-4420-A5E6-81891599C830}" type="sibTrans" cxnId="{2A3B6F74-A8EE-4524-8E06-6958FD480E19}">
      <dgm:prSet/>
      <dgm:spPr/>
      <dgm:t>
        <a:bodyPr/>
        <a:lstStyle/>
        <a:p>
          <a:endParaRPr lang="en-US"/>
        </a:p>
      </dgm:t>
    </dgm:pt>
    <dgm:pt modelId="{537E4F54-F987-4412-928E-98B1B3CA10BA}">
      <dgm:prSet phldrT="[Text]" custT="1"/>
      <dgm:spPr/>
      <dgm:t>
        <a:bodyPr/>
        <a:lstStyle/>
        <a:p>
          <a:pPr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/>
            <a:t>It has definitely helped me with emotions management and processing</a:t>
          </a:r>
          <a:r>
            <a:rPr lang="en-US" sz="1100" dirty="0"/>
            <a:t>. </a:t>
          </a:r>
        </a:p>
      </dgm:t>
    </dgm:pt>
    <dgm:pt modelId="{01064DDB-AAC3-4F9F-8E69-3C58961C60DE}" type="parTrans" cxnId="{4ADD0404-9002-4CAE-9E37-C9059242E4AE}">
      <dgm:prSet/>
      <dgm:spPr/>
      <dgm:t>
        <a:bodyPr/>
        <a:lstStyle/>
        <a:p>
          <a:endParaRPr lang="en-US"/>
        </a:p>
      </dgm:t>
    </dgm:pt>
    <dgm:pt modelId="{885B2AAF-968E-4DC9-947A-97F60CC265A3}" type="sibTrans" cxnId="{4ADD0404-9002-4CAE-9E37-C9059242E4AE}">
      <dgm:prSet/>
      <dgm:spPr/>
      <dgm:t>
        <a:bodyPr/>
        <a:lstStyle/>
        <a:p>
          <a:endParaRPr lang="en-US"/>
        </a:p>
      </dgm:t>
    </dgm:pt>
    <dgm:pt modelId="{7B06867D-DCEA-4E11-8FB2-D0C5B13D9554}">
      <dgm:prSet custT="1"/>
      <dgm:spPr/>
      <dgm:t>
        <a:bodyPr/>
        <a:lstStyle/>
        <a:p>
          <a:endParaRPr lang="en-US" sz="1400" dirty="0"/>
        </a:p>
        <a:p>
          <a:r>
            <a:rPr lang="en-US" sz="1400" dirty="0"/>
            <a:t>I was doing something to help myself heal.</a:t>
          </a:r>
        </a:p>
        <a:p>
          <a:endParaRPr lang="en-US" sz="1400" dirty="0"/>
        </a:p>
      </dgm:t>
    </dgm:pt>
    <dgm:pt modelId="{ED506C41-3069-498E-B9FA-488FB9976BB9}" type="parTrans" cxnId="{4C31C3B0-53E6-439A-80C9-84AA065868E0}">
      <dgm:prSet/>
      <dgm:spPr/>
      <dgm:t>
        <a:bodyPr/>
        <a:lstStyle/>
        <a:p>
          <a:endParaRPr lang="en-US"/>
        </a:p>
      </dgm:t>
    </dgm:pt>
    <dgm:pt modelId="{C4622B09-93D0-4E64-9502-B8F48D9C9D9E}" type="sibTrans" cxnId="{4C31C3B0-53E6-439A-80C9-84AA065868E0}">
      <dgm:prSet/>
      <dgm:spPr/>
      <dgm:t>
        <a:bodyPr/>
        <a:lstStyle/>
        <a:p>
          <a:endParaRPr lang="en-US"/>
        </a:p>
      </dgm:t>
    </dgm:pt>
    <dgm:pt modelId="{7C3E8667-955A-4151-B0C5-621CB9AB13EA}">
      <dgm:prSet custT="1"/>
      <dgm:spPr/>
      <dgm:t>
        <a:bodyPr/>
        <a:lstStyle/>
        <a:p>
          <a:r>
            <a:rPr lang="en-US" sz="1200" dirty="0"/>
            <a:t>Seeing other students showing up makes me happy to see them valuing self-care and self-love.</a:t>
          </a:r>
        </a:p>
      </dgm:t>
    </dgm:pt>
    <dgm:pt modelId="{55BFB07F-4BA2-4CE7-857E-92691EFF5713}" type="parTrans" cxnId="{5E8278B7-D8BE-49B4-8015-8B96187F907C}">
      <dgm:prSet/>
      <dgm:spPr/>
      <dgm:t>
        <a:bodyPr/>
        <a:lstStyle/>
        <a:p>
          <a:endParaRPr lang="en-US"/>
        </a:p>
      </dgm:t>
    </dgm:pt>
    <dgm:pt modelId="{593C3653-968D-4BA5-95DF-1F3518284F19}" type="sibTrans" cxnId="{5E8278B7-D8BE-49B4-8015-8B96187F907C}">
      <dgm:prSet/>
      <dgm:spPr/>
      <dgm:t>
        <a:bodyPr/>
        <a:lstStyle/>
        <a:p>
          <a:endParaRPr lang="en-US"/>
        </a:p>
      </dgm:t>
    </dgm:pt>
    <dgm:pt modelId="{580C6749-2374-4F8A-9A03-78A1600C8E99}">
      <dgm:prSet custT="1"/>
      <dgm:spPr/>
      <dgm:t>
        <a:bodyPr/>
        <a:lstStyle/>
        <a:p>
          <a:r>
            <a:rPr lang="en-US" sz="1200" dirty="0"/>
            <a:t>This is something I have wanted to try and this was the first time a group felt safe and welcoming.</a:t>
          </a:r>
        </a:p>
      </dgm:t>
    </dgm:pt>
    <dgm:pt modelId="{04465829-5CD5-4882-A0CB-072EC8BC113C}" type="parTrans" cxnId="{41D87781-3F2F-41EB-9BCD-08F5C1207B8B}">
      <dgm:prSet/>
      <dgm:spPr/>
      <dgm:t>
        <a:bodyPr/>
        <a:lstStyle/>
        <a:p>
          <a:endParaRPr lang="en-US"/>
        </a:p>
      </dgm:t>
    </dgm:pt>
    <dgm:pt modelId="{B345D1A1-ED2F-471A-A584-0025A8AD2DDB}" type="sibTrans" cxnId="{41D87781-3F2F-41EB-9BCD-08F5C1207B8B}">
      <dgm:prSet/>
      <dgm:spPr/>
      <dgm:t>
        <a:bodyPr/>
        <a:lstStyle/>
        <a:p>
          <a:endParaRPr lang="en-US"/>
        </a:p>
      </dgm:t>
    </dgm:pt>
    <dgm:pt modelId="{5DA48650-B4CB-4E7B-BD33-C34432C87FB3}">
      <dgm:prSet phldrT="[Text]" custT="1"/>
      <dgm:spPr/>
      <dgm:t>
        <a:bodyPr/>
        <a:lstStyle/>
        <a:p>
          <a:r>
            <a:rPr lang="en-US" sz="1400"/>
            <a:t>How relaxed I felt after the session. </a:t>
          </a:r>
          <a:endParaRPr lang="en-US" sz="1400" dirty="0"/>
        </a:p>
      </dgm:t>
    </dgm:pt>
    <dgm:pt modelId="{42C5ACD1-FAEE-480C-89B3-8E3CC48037A3}" type="parTrans" cxnId="{0A68B137-9DF8-4FE4-AA5D-D465AACA25F4}">
      <dgm:prSet/>
      <dgm:spPr/>
      <dgm:t>
        <a:bodyPr/>
        <a:lstStyle/>
        <a:p>
          <a:endParaRPr lang="en-US"/>
        </a:p>
      </dgm:t>
    </dgm:pt>
    <dgm:pt modelId="{B143FF39-6BB2-44EC-8FAD-2C63FC23305B}" type="sibTrans" cxnId="{0A68B137-9DF8-4FE4-AA5D-D465AACA25F4}">
      <dgm:prSet/>
      <dgm:spPr/>
      <dgm:t>
        <a:bodyPr/>
        <a:lstStyle/>
        <a:p>
          <a:endParaRPr lang="en-US"/>
        </a:p>
      </dgm:t>
    </dgm:pt>
    <dgm:pt modelId="{15FD47B7-01BE-42CB-A7E9-9C6B16183297}" type="pres">
      <dgm:prSet presAssocID="{25D42392-347B-4135-9945-4FDBBECDA0CA}" presName="diagram" presStyleCnt="0">
        <dgm:presLayoutVars>
          <dgm:dir/>
          <dgm:resizeHandles val="exact"/>
        </dgm:presLayoutVars>
      </dgm:prSet>
      <dgm:spPr/>
    </dgm:pt>
    <dgm:pt modelId="{8146F325-1E17-4DAB-AAAF-9F9A809FF350}" type="pres">
      <dgm:prSet presAssocID="{C29E1E68-D062-4DC0-A9E0-E4AED3BE10B1}" presName="node" presStyleLbl="node1" presStyleIdx="0" presStyleCnt="8">
        <dgm:presLayoutVars>
          <dgm:bulletEnabled val="1"/>
        </dgm:presLayoutVars>
      </dgm:prSet>
      <dgm:spPr>
        <a:prstGeom prst="ellipse">
          <a:avLst/>
        </a:prstGeom>
      </dgm:spPr>
    </dgm:pt>
    <dgm:pt modelId="{6569F84A-D850-4A43-8FA1-32EA83948D54}" type="pres">
      <dgm:prSet presAssocID="{2748CFF1-ABE7-4319-82F1-1A21C1485165}" presName="sibTrans" presStyleCnt="0"/>
      <dgm:spPr/>
    </dgm:pt>
    <dgm:pt modelId="{A74A2509-F608-47B1-9077-8D241098ACDA}" type="pres">
      <dgm:prSet presAssocID="{530CBC08-005F-435D-AA84-BE175C4F4D64}" presName="node" presStyleLbl="node1" presStyleIdx="1" presStyleCnt="8" custScaleX="102982">
        <dgm:presLayoutVars>
          <dgm:bulletEnabled val="1"/>
        </dgm:presLayoutVars>
      </dgm:prSet>
      <dgm:spPr>
        <a:prstGeom prst="ellipse">
          <a:avLst/>
        </a:prstGeom>
      </dgm:spPr>
    </dgm:pt>
    <dgm:pt modelId="{03A34634-A319-433E-94DD-2959CE848FAD}" type="pres">
      <dgm:prSet presAssocID="{EC57FB7D-B6E4-4CA8-8BCB-A5A9734F9D4C}" presName="sibTrans" presStyleCnt="0"/>
      <dgm:spPr/>
    </dgm:pt>
    <dgm:pt modelId="{32AA43D8-A109-4F4E-B141-206133BB73BA}" type="pres">
      <dgm:prSet presAssocID="{5DA48650-B4CB-4E7B-BD33-C34432C87FB3}" presName="node" presStyleLbl="node1" presStyleIdx="2" presStyleCnt="8">
        <dgm:presLayoutVars>
          <dgm:bulletEnabled val="1"/>
        </dgm:presLayoutVars>
      </dgm:prSet>
      <dgm:spPr>
        <a:prstGeom prst="ellipse">
          <a:avLst/>
        </a:prstGeom>
      </dgm:spPr>
    </dgm:pt>
    <dgm:pt modelId="{465B8A43-9814-43EA-A25C-4F032D10853A}" type="pres">
      <dgm:prSet presAssocID="{B143FF39-6BB2-44EC-8FAD-2C63FC23305B}" presName="sibTrans" presStyleCnt="0"/>
      <dgm:spPr/>
    </dgm:pt>
    <dgm:pt modelId="{696CCFB5-2696-4715-A8BB-BD03EAAD8820}" type="pres">
      <dgm:prSet presAssocID="{8D0612C0-B286-482B-A7AB-D0C1600DB0AA}" presName="node" presStyleLbl="node1" presStyleIdx="3" presStyleCnt="8">
        <dgm:presLayoutVars>
          <dgm:bulletEnabled val="1"/>
        </dgm:presLayoutVars>
      </dgm:prSet>
      <dgm:spPr>
        <a:prstGeom prst="ellipse">
          <a:avLst/>
        </a:prstGeom>
      </dgm:spPr>
    </dgm:pt>
    <dgm:pt modelId="{8EEC9431-261C-4682-86CA-B045E5382852}" type="pres">
      <dgm:prSet presAssocID="{61DF6A4D-5FCE-4420-A5E6-81891599C830}" presName="sibTrans" presStyleCnt="0"/>
      <dgm:spPr/>
    </dgm:pt>
    <dgm:pt modelId="{3B9A661E-0499-4FDE-8506-65C161FC5A82}" type="pres">
      <dgm:prSet presAssocID="{537E4F54-F987-4412-928E-98B1B3CA10BA}" presName="node" presStyleLbl="node1" presStyleIdx="4" presStyleCnt="8">
        <dgm:presLayoutVars>
          <dgm:bulletEnabled val="1"/>
        </dgm:presLayoutVars>
      </dgm:prSet>
      <dgm:spPr>
        <a:prstGeom prst="ellipse">
          <a:avLst/>
        </a:prstGeom>
      </dgm:spPr>
    </dgm:pt>
    <dgm:pt modelId="{F3FDD6F1-3A9C-46A4-BA6E-11DB72373E56}" type="pres">
      <dgm:prSet presAssocID="{885B2AAF-968E-4DC9-947A-97F60CC265A3}" presName="sibTrans" presStyleCnt="0"/>
      <dgm:spPr/>
    </dgm:pt>
    <dgm:pt modelId="{B11EA56E-D4CF-4573-836C-F530ED7FDBDC}" type="pres">
      <dgm:prSet presAssocID="{7B06867D-DCEA-4E11-8FB2-D0C5B13D9554}" presName="node" presStyleLbl="node1" presStyleIdx="5" presStyleCnt="8">
        <dgm:presLayoutVars>
          <dgm:bulletEnabled val="1"/>
        </dgm:presLayoutVars>
      </dgm:prSet>
      <dgm:spPr>
        <a:prstGeom prst="ellipse">
          <a:avLst/>
        </a:prstGeom>
      </dgm:spPr>
    </dgm:pt>
    <dgm:pt modelId="{407A5E4A-5BB0-4B4F-92E5-0EC5213A95E9}" type="pres">
      <dgm:prSet presAssocID="{C4622B09-93D0-4E64-9502-B8F48D9C9D9E}" presName="sibTrans" presStyleCnt="0"/>
      <dgm:spPr/>
    </dgm:pt>
    <dgm:pt modelId="{659930F1-4D22-42F7-8E03-31A3249B5206}" type="pres">
      <dgm:prSet presAssocID="{7C3E8667-955A-4151-B0C5-621CB9AB13EA}" presName="node" presStyleLbl="node1" presStyleIdx="6" presStyleCnt="8" custScaleX="107280">
        <dgm:presLayoutVars>
          <dgm:bulletEnabled val="1"/>
        </dgm:presLayoutVars>
      </dgm:prSet>
      <dgm:spPr>
        <a:prstGeom prst="ellipse">
          <a:avLst/>
        </a:prstGeom>
      </dgm:spPr>
    </dgm:pt>
    <dgm:pt modelId="{10499396-0A75-45CB-B68F-4AA871516A75}" type="pres">
      <dgm:prSet presAssocID="{593C3653-968D-4BA5-95DF-1F3518284F19}" presName="sibTrans" presStyleCnt="0"/>
      <dgm:spPr/>
    </dgm:pt>
    <dgm:pt modelId="{79CC25E7-A4FD-42A5-8C46-1DC99338C92E}" type="pres">
      <dgm:prSet presAssocID="{580C6749-2374-4F8A-9A03-78A1600C8E99}" presName="node" presStyleLbl="node1" presStyleIdx="7" presStyleCnt="8" custScaleX="101927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4ADD0404-9002-4CAE-9E37-C9059242E4AE}" srcId="{25D42392-347B-4135-9945-4FDBBECDA0CA}" destId="{537E4F54-F987-4412-928E-98B1B3CA10BA}" srcOrd="4" destOrd="0" parTransId="{01064DDB-AAC3-4F9F-8E69-3C58961C60DE}" sibTransId="{885B2AAF-968E-4DC9-947A-97F60CC265A3}"/>
    <dgm:cxn modelId="{D91B2432-5D5F-42D0-B342-4EA03F500CB8}" type="presOf" srcId="{7C3E8667-955A-4151-B0C5-621CB9AB13EA}" destId="{659930F1-4D22-42F7-8E03-31A3249B5206}" srcOrd="0" destOrd="0" presId="urn:microsoft.com/office/officeart/2005/8/layout/default"/>
    <dgm:cxn modelId="{0A68B137-9DF8-4FE4-AA5D-D465AACA25F4}" srcId="{25D42392-347B-4135-9945-4FDBBECDA0CA}" destId="{5DA48650-B4CB-4E7B-BD33-C34432C87FB3}" srcOrd="2" destOrd="0" parTransId="{42C5ACD1-FAEE-480C-89B3-8E3CC48037A3}" sibTransId="{B143FF39-6BB2-44EC-8FAD-2C63FC23305B}"/>
    <dgm:cxn modelId="{5B0E4B70-10AE-490E-BEF0-FF3494CCA434}" type="presOf" srcId="{5DA48650-B4CB-4E7B-BD33-C34432C87FB3}" destId="{32AA43D8-A109-4F4E-B141-206133BB73BA}" srcOrd="0" destOrd="0" presId="urn:microsoft.com/office/officeart/2005/8/layout/default"/>
    <dgm:cxn modelId="{7D7DE472-8141-4371-9281-4D048CA4F346}" type="presOf" srcId="{537E4F54-F987-4412-928E-98B1B3CA10BA}" destId="{3B9A661E-0499-4FDE-8506-65C161FC5A82}" srcOrd="0" destOrd="0" presId="urn:microsoft.com/office/officeart/2005/8/layout/default"/>
    <dgm:cxn modelId="{2A3B6F74-A8EE-4524-8E06-6958FD480E19}" srcId="{25D42392-347B-4135-9945-4FDBBECDA0CA}" destId="{8D0612C0-B286-482B-A7AB-D0C1600DB0AA}" srcOrd="3" destOrd="0" parTransId="{B245DE4B-629A-413D-9820-3A36E005F8A3}" sibTransId="{61DF6A4D-5FCE-4420-A5E6-81891599C830}"/>
    <dgm:cxn modelId="{FC6CBF55-7058-4769-A9B8-1CDFE4155AAC}" type="presOf" srcId="{25D42392-347B-4135-9945-4FDBBECDA0CA}" destId="{15FD47B7-01BE-42CB-A7E9-9C6B16183297}" srcOrd="0" destOrd="0" presId="urn:microsoft.com/office/officeart/2005/8/layout/default"/>
    <dgm:cxn modelId="{FDA0177A-11F7-45D3-9EE7-72911BBD1E78}" srcId="{25D42392-347B-4135-9945-4FDBBECDA0CA}" destId="{530CBC08-005F-435D-AA84-BE175C4F4D64}" srcOrd="1" destOrd="0" parTransId="{5EA54FCA-2A52-463C-9C7F-4A0C390739B0}" sibTransId="{EC57FB7D-B6E4-4CA8-8BCB-A5A9734F9D4C}"/>
    <dgm:cxn modelId="{41D87781-3F2F-41EB-9BCD-08F5C1207B8B}" srcId="{25D42392-347B-4135-9945-4FDBBECDA0CA}" destId="{580C6749-2374-4F8A-9A03-78A1600C8E99}" srcOrd="7" destOrd="0" parTransId="{04465829-5CD5-4882-A0CB-072EC8BC113C}" sibTransId="{B345D1A1-ED2F-471A-A584-0025A8AD2DDB}"/>
    <dgm:cxn modelId="{3E3DFD95-3481-491F-9002-15ACB569D780}" type="presOf" srcId="{8D0612C0-B286-482B-A7AB-D0C1600DB0AA}" destId="{696CCFB5-2696-4715-A8BB-BD03EAAD8820}" srcOrd="0" destOrd="0" presId="urn:microsoft.com/office/officeart/2005/8/layout/default"/>
    <dgm:cxn modelId="{4C31C3B0-53E6-439A-80C9-84AA065868E0}" srcId="{25D42392-347B-4135-9945-4FDBBECDA0CA}" destId="{7B06867D-DCEA-4E11-8FB2-D0C5B13D9554}" srcOrd="5" destOrd="0" parTransId="{ED506C41-3069-498E-B9FA-488FB9976BB9}" sibTransId="{C4622B09-93D0-4E64-9502-B8F48D9C9D9E}"/>
    <dgm:cxn modelId="{632BAEB6-27FD-4674-9220-C6237F2DFC58}" type="presOf" srcId="{7B06867D-DCEA-4E11-8FB2-D0C5B13D9554}" destId="{B11EA56E-D4CF-4573-836C-F530ED7FDBDC}" srcOrd="0" destOrd="0" presId="urn:microsoft.com/office/officeart/2005/8/layout/default"/>
    <dgm:cxn modelId="{5E8278B7-D8BE-49B4-8015-8B96187F907C}" srcId="{25D42392-347B-4135-9945-4FDBBECDA0CA}" destId="{7C3E8667-955A-4151-B0C5-621CB9AB13EA}" srcOrd="6" destOrd="0" parTransId="{55BFB07F-4BA2-4CE7-857E-92691EFF5713}" sibTransId="{593C3653-968D-4BA5-95DF-1F3518284F19}"/>
    <dgm:cxn modelId="{F2B509C6-F00D-475E-B6FA-F6FEA5C24601}" type="presOf" srcId="{C29E1E68-D062-4DC0-A9E0-E4AED3BE10B1}" destId="{8146F325-1E17-4DAB-AAAF-9F9A809FF350}" srcOrd="0" destOrd="0" presId="urn:microsoft.com/office/officeart/2005/8/layout/default"/>
    <dgm:cxn modelId="{D2C944D4-4F40-42A1-819C-ACD5CA981D7D}" srcId="{25D42392-347B-4135-9945-4FDBBECDA0CA}" destId="{C29E1E68-D062-4DC0-A9E0-E4AED3BE10B1}" srcOrd="0" destOrd="0" parTransId="{660417FE-4298-490D-A52A-C8D3175F1430}" sibTransId="{2748CFF1-ABE7-4319-82F1-1A21C1485165}"/>
    <dgm:cxn modelId="{180D63D9-C55D-436F-A3ED-0E572B4FC4CB}" type="presOf" srcId="{580C6749-2374-4F8A-9A03-78A1600C8E99}" destId="{79CC25E7-A4FD-42A5-8C46-1DC99338C92E}" srcOrd="0" destOrd="0" presId="urn:microsoft.com/office/officeart/2005/8/layout/default"/>
    <dgm:cxn modelId="{FE7FCFE8-C88F-49F7-A880-CD7CA8197DE0}" type="presOf" srcId="{530CBC08-005F-435D-AA84-BE175C4F4D64}" destId="{A74A2509-F608-47B1-9077-8D241098ACDA}" srcOrd="0" destOrd="0" presId="urn:microsoft.com/office/officeart/2005/8/layout/default"/>
    <dgm:cxn modelId="{503FA732-1B1D-40B8-A15D-4E41472695F9}" type="presParOf" srcId="{15FD47B7-01BE-42CB-A7E9-9C6B16183297}" destId="{8146F325-1E17-4DAB-AAAF-9F9A809FF350}" srcOrd="0" destOrd="0" presId="urn:microsoft.com/office/officeart/2005/8/layout/default"/>
    <dgm:cxn modelId="{F9250D8C-D2B0-41E0-B506-DDBE1D06BCC1}" type="presParOf" srcId="{15FD47B7-01BE-42CB-A7E9-9C6B16183297}" destId="{6569F84A-D850-4A43-8FA1-32EA83948D54}" srcOrd="1" destOrd="0" presId="urn:microsoft.com/office/officeart/2005/8/layout/default"/>
    <dgm:cxn modelId="{2E7DBEF0-A81F-427F-8247-D3C14BE1CA50}" type="presParOf" srcId="{15FD47B7-01BE-42CB-A7E9-9C6B16183297}" destId="{A74A2509-F608-47B1-9077-8D241098ACDA}" srcOrd="2" destOrd="0" presId="urn:microsoft.com/office/officeart/2005/8/layout/default"/>
    <dgm:cxn modelId="{B4712382-D763-4742-B3B5-634360B0A2AB}" type="presParOf" srcId="{15FD47B7-01BE-42CB-A7E9-9C6B16183297}" destId="{03A34634-A319-433E-94DD-2959CE848FAD}" srcOrd="3" destOrd="0" presId="urn:microsoft.com/office/officeart/2005/8/layout/default"/>
    <dgm:cxn modelId="{F7D4D4E4-5861-4C38-8354-691553B3777F}" type="presParOf" srcId="{15FD47B7-01BE-42CB-A7E9-9C6B16183297}" destId="{32AA43D8-A109-4F4E-B141-206133BB73BA}" srcOrd="4" destOrd="0" presId="urn:microsoft.com/office/officeart/2005/8/layout/default"/>
    <dgm:cxn modelId="{29F9B408-BF3A-4D6B-A1EF-FBE3DF7189FC}" type="presParOf" srcId="{15FD47B7-01BE-42CB-A7E9-9C6B16183297}" destId="{465B8A43-9814-43EA-A25C-4F032D10853A}" srcOrd="5" destOrd="0" presId="urn:microsoft.com/office/officeart/2005/8/layout/default"/>
    <dgm:cxn modelId="{63FCB644-767C-4427-B465-DB37053AD82B}" type="presParOf" srcId="{15FD47B7-01BE-42CB-A7E9-9C6B16183297}" destId="{696CCFB5-2696-4715-A8BB-BD03EAAD8820}" srcOrd="6" destOrd="0" presId="urn:microsoft.com/office/officeart/2005/8/layout/default"/>
    <dgm:cxn modelId="{CCBD1ED5-2DB9-45E4-A513-49C484C6B610}" type="presParOf" srcId="{15FD47B7-01BE-42CB-A7E9-9C6B16183297}" destId="{8EEC9431-261C-4682-86CA-B045E5382852}" srcOrd="7" destOrd="0" presId="urn:microsoft.com/office/officeart/2005/8/layout/default"/>
    <dgm:cxn modelId="{2B91799D-9F64-4112-B5D8-C1FDEE5C8EFC}" type="presParOf" srcId="{15FD47B7-01BE-42CB-A7E9-9C6B16183297}" destId="{3B9A661E-0499-4FDE-8506-65C161FC5A82}" srcOrd="8" destOrd="0" presId="urn:microsoft.com/office/officeart/2005/8/layout/default"/>
    <dgm:cxn modelId="{B1AEB759-BC53-43D7-872C-0834206AA19B}" type="presParOf" srcId="{15FD47B7-01BE-42CB-A7E9-9C6B16183297}" destId="{F3FDD6F1-3A9C-46A4-BA6E-11DB72373E56}" srcOrd="9" destOrd="0" presId="urn:microsoft.com/office/officeart/2005/8/layout/default"/>
    <dgm:cxn modelId="{312119D3-4D3F-421A-B64A-1E5010706FDE}" type="presParOf" srcId="{15FD47B7-01BE-42CB-A7E9-9C6B16183297}" destId="{B11EA56E-D4CF-4573-836C-F530ED7FDBDC}" srcOrd="10" destOrd="0" presId="urn:microsoft.com/office/officeart/2005/8/layout/default"/>
    <dgm:cxn modelId="{9A1A3AF2-C40A-4379-A756-BC84412364CF}" type="presParOf" srcId="{15FD47B7-01BE-42CB-A7E9-9C6B16183297}" destId="{407A5E4A-5BB0-4B4F-92E5-0EC5213A95E9}" srcOrd="11" destOrd="0" presId="urn:microsoft.com/office/officeart/2005/8/layout/default"/>
    <dgm:cxn modelId="{CA6BA708-F23B-484D-89ED-60C7B989A4B7}" type="presParOf" srcId="{15FD47B7-01BE-42CB-A7E9-9C6B16183297}" destId="{659930F1-4D22-42F7-8E03-31A3249B5206}" srcOrd="12" destOrd="0" presId="urn:microsoft.com/office/officeart/2005/8/layout/default"/>
    <dgm:cxn modelId="{768F7814-1F9B-450C-A798-5814E5C7794B}" type="presParOf" srcId="{15FD47B7-01BE-42CB-A7E9-9C6B16183297}" destId="{10499396-0A75-45CB-B68F-4AA871516A75}" srcOrd="13" destOrd="0" presId="urn:microsoft.com/office/officeart/2005/8/layout/default"/>
    <dgm:cxn modelId="{DC5E04F5-5E1A-472A-9C2D-75AA09403B74}" type="presParOf" srcId="{15FD47B7-01BE-42CB-A7E9-9C6B16183297}" destId="{79CC25E7-A4FD-42A5-8C46-1DC99338C92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6F325-1E17-4DAB-AAAF-9F9A809FF350}">
      <dsp:nvSpPr>
        <dsp:cNvPr id="0" name=""/>
        <dsp:cNvSpPr/>
      </dsp:nvSpPr>
      <dsp:spPr>
        <a:xfrm>
          <a:off x="958309" y="1716"/>
          <a:ext cx="2287933" cy="13727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The session gives me time to just relax and do nothing.</a:t>
          </a:r>
        </a:p>
      </dsp:txBody>
      <dsp:txXfrm>
        <a:off x="1293369" y="202752"/>
        <a:ext cx="1617813" cy="970688"/>
      </dsp:txXfrm>
    </dsp:sp>
    <dsp:sp modelId="{A74A2509-F608-47B1-9077-8D241098ACDA}">
      <dsp:nvSpPr>
        <dsp:cNvPr id="0" name=""/>
        <dsp:cNvSpPr/>
      </dsp:nvSpPr>
      <dsp:spPr>
        <a:xfrm>
          <a:off x="3475036" y="1716"/>
          <a:ext cx="2356159" cy="1372760"/>
        </a:xfrm>
        <a:prstGeom prst="ellipse">
          <a:avLst/>
        </a:prstGeom>
        <a:solidFill>
          <a:schemeClr val="accent5">
            <a:hueOff val="686876"/>
            <a:satOff val="-1395"/>
            <a:lumOff val="89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 noticed I am less likely to be dissociative or numb out in my day to day life.</a:t>
          </a:r>
        </a:p>
      </dsp:txBody>
      <dsp:txXfrm>
        <a:off x="3820087" y="202752"/>
        <a:ext cx="1666057" cy="970688"/>
      </dsp:txXfrm>
    </dsp:sp>
    <dsp:sp modelId="{32AA43D8-A109-4F4E-B141-206133BB73BA}">
      <dsp:nvSpPr>
        <dsp:cNvPr id="0" name=""/>
        <dsp:cNvSpPr/>
      </dsp:nvSpPr>
      <dsp:spPr>
        <a:xfrm>
          <a:off x="6059989" y="1716"/>
          <a:ext cx="2287933" cy="1372760"/>
        </a:xfrm>
        <a:prstGeom prst="ellipse">
          <a:avLst/>
        </a:prstGeom>
        <a:solidFill>
          <a:schemeClr val="accent5">
            <a:hueOff val="1373752"/>
            <a:satOff val="-2790"/>
            <a:lumOff val="179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How relaxed I felt after the session. </a:t>
          </a:r>
          <a:endParaRPr lang="en-US" sz="1400" kern="1200" dirty="0"/>
        </a:p>
      </dsp:txBody>
      <dsp:txXfrm>
        <a:off x="6395049" y="202752"/>
        <a:ext cx="1617813" cy="970688"/>
      </dsp:txXfrm>
    </dsp:sp>
    <dsp:sp modelId="{696CCFB5-2696-4715-A8BB-BD03EAAD8820}">
      <dsp:nvSpPr>
        <dsp:cNvPr id="0" name=""/>
        <dsp:cNvSpPr/>
      </dsp:nvSpPr>
      <dsp:spPr>
        <a:xfrm>
          <a:off x="992422" y="1603269"/>
          <a:ext cx="2287933" cy="1372760"/>
        </a:xfrm>
        <a:prstGeom prst="ellipse">
          <a:avLst/>
        </a:prstGeom>
        <a:solidFill>
          <a:schemeClr val="accent5">
            <a:hueOff val="2060628"/>
            <a:satOff val="-4185"/>
            <a:lumOff val="268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Authenticity and sharing experiences.</a:t>
          </a:r>
        </a:p>
      </dsp:txBody>
      <dsp:txXfrm>
        <a:off x="1327482" y="1804305"/>
        <a:ext cx="1617813" cy="970688"/>
      </dsp:txXfrm>
    </dsp:sp>
    <dsp:sp modelId="{3B9A661E-0499-4FDE-8506-65C161FC5A82}">
      <dsp:nvSpPr>
        <dsp:cNvPr id="0" name=""/>
        <dsp:cNvSpPr/>
      </dsp:nvSpPr>
      <dsp:spPr>
        <a:xfrm>
          <a:off x="3509149" y="1603269"/>
          <a:ext cx="2287933" cy="1372760"/>
        </a:xfrm>
        <a:prstGeom prst="ellipse">
          <a:avLst/>
        </a:prstGeom>
        <a:solidFill>
          <a:schemeClr val="accent5">
            <a:hueOff val="2747504"/>
            <a:satOff val="-5579"/>
            <a:lumOff val="35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It has definitely helped me with emotions management and processing</a:t>
          </a:r>
          <a:r>
            <a:rPr lang="en-US" sz="1100" kern="1200" dirty="0"/>
            <a:t>. </a:t>
          </a:r>
        </a:p>
      </dsp:txBody>
      <dsp:txXfrm>
        <a:off x="3844209" y="1804305"/>
        <a:ext cx="1617813" cy="970688"/>
      </dsp:txXfrm>
    </dsp:sp>
    <dsp:sp modelId="{B11EA56E-D4CF-4573-836C-F530ED7FDBDC}">
      <dsp:nvSpPr>
        <dsp:cNvPr id="0" name=""/>
        <dsp:cNvSpPr/>
      </dsp:nvSpPr>
      <dsp:spPr>
        <a:xfrm>
          <a:off x="6025876" y="1603269"/>
          <a:ext cx="2287933" cy="1372760"/>
        </a:xfrm>
        <a:prstGeom prst="ellipse">
          <a:avLst/>
        </a:prstGeom>
        <a:solidFill>
          <a:schemeClr val="accent5">
            <a:hueOff val="3434381"/>
            <a:satOff val="-6974"/>
            <a:lumOff val="44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 was doing something to help myself heal.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6360936" y="1804305"/>
        <a:ext cx="1617813" cy="970688"/>
      </dsp:txXfrm>
    </dsp:sp>
    <dsp:sp modelId="{659930F1-4D22-42F7-8E03-31A3249B5206}">
      <dsp:nvSpPr>
        <dsp:cNvPr id="0" name=""/>
        <dsp:cNvSpPr/>
      </dsp:nvSpPr>
      <dsp:spPr>
        <a:xfrm>
          <a:off x="2145460" y="3204823"/>
          <a:ext cx="2454495" cy="1372760"/>
        </a:xfrm>
        <a:prstGeom prst="ellipse">
          <a:avLst/>
        </a:prstGeom>
        <a:solidFill>
          <a:schemeClr val="accent5">
            <a:hueOff val="4121256"/>
            <a:satOff val="-8369"/>
            <a:lumOff val="537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Seeing other students showing up makes me happy to see them valuing self-care and self-love.</a:t>
          </a:r>
        </a:p>
      </dsp:txBody>
      <dsp:txXfrm>
        <a:off x="2504912" y="3405859"/>
        <a:ext cx="1735591" cy="970688"/>
      </dsp:txXfrm>
    </dsp:sp>
    <dsp:sp modelId="{79CC25E7-A4FD-42A5-8C46-1DC99338C92E}">
      <dsp:nvSpPr>
        <dsp:cNvPr id="0" name=""/>
        <dsp:cNvSpPr/>
      </dsp:nvSpPr>
      <dsp:spPr>
        <a:xfrm>
          <a:off x="4828749" y="3204823"/>
          <a:ext cx="2332021" cy="1372760"/>
        </a:xfrm>
        <a:prstGeom prst="ellipse">
          <a:avLst/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This is something I have wanted to try and this was the first time a group felt safe and welcoming.</a:t>
          </a:r>
        </a:p>
      </dsp:txBody>
      <dsp:txXfrm>
        <a:off x="5170266" y="3405859"/>
        <a:ext cx="1648987" cy="970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57B527-9545-4A18-82C6-985C2D673EE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6BD15E-A83F-499B-AE2F-72149146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82A402-9AEC-46CD-BFFB-8C45353B9417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D6FFF6-EFF5-46FA-B62C-F141E127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FFF6-EFF5-46FA-B62C-F141E1274D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FFF6-EFF5-46FA-B62C-F141E1274D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44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FFF6-EFF5-46FA-B62C-F141E1274D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2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8DFF-AC58-4CE1-95FC-5B760807040E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F468-2565-4472-9079-46A542F179AB}" type="datetime1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028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F468-2565-4472-9079-46A542F179AB}" type="datetime1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9683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F468-2565-4472-9079-46A542F179AB}" type="datetime1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389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F468-2565-4472-9079-46A542F179AB}" type="datetime1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53195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F468-2565-4472-9079-46A542F179AB}" type="datetime1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0922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4F3E-03CF-4020-A455-976DE93B6CFF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4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1425-5192-475F-8F5F-48429B4F668B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9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6289-67AB-48EA-B8F2-7F8C3C839FC8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0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07B-A0CB-4CB0-A72F-D015643D8A50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8760-02B0-4343-9B36-9B01060F90A6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2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3C8C-96CC-4988-9A76-A97C68B37C96}" type="datetime1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5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AA83-E69F-4B8F-8330-2B08940C21DF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9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B54B-DAC7-463C-B2D9-3A5324E66E07}" type="datetime1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0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3EB9-8141-418F-8EFF-9A68D158E203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3F9F-5B53-4206-BA20-257056A7933C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1F468-2565-4472-9079-46A542F179AB}" type="datetime1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4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512" userDrawn="1">
          <p15:clr>
            <a:srgbClr val="F26B43"/>
          </p15:clr>
        </p15:guide>
        <p15:guide id="4" pos="1176" userDrawn="1">
          <p15:clr>
            <a:srgbClr val="F26B43"/>
          </p15:clr>
        </p15:guide>
        <p15:guide id="5" orient="horz" pos="3936" userDrawn="1">
          <p15:clr>
            <a:srgbClr val="F26B43"/>
          </p15:clr>
        </p15:guide>
        <p15:guide id="6" orient="horz" pos="888" userDrawn="1">
          <p15:clr>
            <a:srgbClr val="F26B43"/>
          </p15:clr>
        </p15:guide>
        <p15:guide id="7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F2EA518E-6C90-4FB8-9D88-C59B7498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2873" y="782782"/>
            <a:ext cx="9008254" cy="3410475"/>
          </a:xfrm>
        </p:spPr>
        <p:txBody>
          <a:bodyPr anchor="ctr">
            <a:normAutofit/>
          </a:bodyPr>
          <a:lstStyle/>
          <a:p>
            <a:r>
              <a:rPr lang="en-US" sz="6000" dirty="0"/>
              <a:t>NADA on Campus:</a:t>
            </a:r>
            <a:br>
              <a:rPr lang="en-US" sz="6000" dirty="0"/>
            </a:br>
            <a:r>
              <a:rPr lang="en-US" sz="4800" dirty="0"/>
              <a:t>Pilot group 2017-2018 </a:t>
            </a:r>
            <a:br>
              <a:rPr lang="en-US" sz="4800" dirty="0"/>
            </a:br>
            <a:r>
              <a:rPr lang="en-US" sz="4800" dirty="0"/>
              <a:t>East Lansing, MI</a:t>
            </a:r>
            <a:endParaRPr lang="en-US" sz="6000" i="1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1AFC3C9-5F6F-4B0C-B9BC-4538C1E6F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0424"/>
            <a:ext cx="12192000" cy="23075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2873" y="4948935"/>
            <a:ext cx="10107783" cy="1126283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0" dirty="0">
                <a:solidFill>
                  <a:schemeClr val="bg1"/>
                </a:solidFill>
              </a:rPr>
              <a:t>Presented by: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Sara Marino</a:t>
            </a:r>
            <a:r>
              <a:rPr lang="en-US" sz="2800" b="0" i="1" dirty="0">
                <a:solidFill>
                  <a:schemeClr val="bg1"/>
                </a:solidFill>
              </a:rPr>
              <a:t>, LMSW, LLMFT, ADS, SHCP-Michigan Trained</a:t>
            </a:r>
          </a:p>
          <a:p>
            <a:pPr>
              <a:lnSpc>
                <a:spcPct val="90000"/>
              </a:lnSpc>
            </a:pPr>
            <a:r>
              <a:rPr lang="en-US" sz="2800" b="0" dirty="0">
                <a:solidFill>
                  <a:schemeClr val="bg1"/>
                </a:solidFill>
              </a:rPr>
              <a:t>Trauma/Sex Therapist</a:t>
            </a:r>
          </a:p>
        </p:txBody>
      </p:sp>
      <p:sp>
        <p:nvSpPr>
          <p:cNvPr id="35" name="Freeform 11">
            <a:extLst>
              <a:ext uri="{FF2B5EF4-FFF2-40B4-BE49-F238E27FC236}">
                <a16:creationId xmlns:a16="http://schemas.microsoft.com/office/drawing/2014/main" id="{BA844245-4805-4DD5-AF47-842A0B27F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5019122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Setting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45224-E020-421D-AD97-92CB1C658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49062" y="942108"/>
            <a:ext cx="6575695" cy="49691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Michigan State University’s</a:t>
            </a:r>
            <a:br>
              <a:rPr lang="en-US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Sexual Assault Program on campus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Served student survivors of sexual assault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Provided therapy and advocacy</a:t>
            </a:r>
          </a:p>
        </p:txBody>
      </p:sp>
    </p:spTree>
    <p:extLst>
      <p:ext uri="{BB962C8B-B14F-4D97-AF65-F5344CB8AC3E}">
        <p14:creationId xmlns:p14="http://schemas.microsoft.com/office/powerpoint/2010/main" val="220316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Ear Acupuncture Group</a:t>
            </a:r>
            <a:br>
              <a:rPr lang="en-US">
                <a:solidFill>
                  <a:schemeClr val="tx2">
                    <a:lumMod val="75000"/>
                  </a:schemeClr>
                </a:solidFill>
              </a:rPr>
            </a:br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0DA9D8E-8D01-4716-9FDB-C1B4A5852422}"/>
              </a:ext>
            </a:extLst>
          </p:cNvPr>
          <p:cNvSpPr txBox="1"/>
          <p:nvPr/>
        </p:nvSpPr>
        <p:spPr>
          <a:xfrm>
            <a:off x="5092643" y="1148661"/>
            <a:ext cx="48940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  <a:tabLst>
                <a:tab pos="3136900" algn="l"/>
              </a:tabLst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Summer 2017-Spring 2018</a:t>
            </a:r>
          </a:p>
          <a:p>
            <a:pPr marL="342900" indent="-3429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Weekly daytime drop-in</a:t>
            </a:r>
          </a:p>
          <a:p>
            <a:pPr marL="285750" indent="-28575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1-8 students</a:t>
            </a:r>
          </a:p>
          <a:p>
            <a:pPr marL="285750" indent="-28575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On-Site</a:t>
            </a:r>
          </a:p>
          <a:p>
            <a:pPr marL="285750" indent="-28575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Free</a:t>
            </a:r>
          </a:p>
          <a:p>
            <a:pPr marL="285750" indent="-28575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Open to all genders</a:t>
            </a:r>
          </a:p>
          <a:p>
            <a:pPr marL="285750" indent="-28575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 ADS &amp; 1 co-facilitator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1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Benefits for Sexual Assault Survivors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FB8E6B-4C30-450E-8430-05DD80146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136" y="1332307"/>
            <a:ext cx="6667180" cy="4648640"/>
          </a:xfrm>
        </p:spPr>
        <p:txBody>
          <a:bodyPr>
            <a:normAutofit/>
          </a:bodyPr>
          <a:lstStyle/>
          <a:p>
            <a:pPr marL="338138" indent="-338138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SUD treatment and prevention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Relaxes nervous system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Emotional release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Non-Verbal </a:t>
            </a:r>
          </a:p>
          <a:p>
            <a:pPr marL="338138" indent="-338138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Accessible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Multi-cultural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Natural &amp; Safe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Supplements other program services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484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7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6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7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8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91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2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6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15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6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7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8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9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0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1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2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3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4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5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6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7836F9A-43D5-45E8-8C2A-66DB0F14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326" y="1318591"/>
            <a:ext cx="5882201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>
                <a:solidFill>
                  <a:schemeClr val="tx2">
                    <a:lumMod val="75000"/>
                  </a:schemeClr>
                </a:solidFill>
              </a:rPr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270778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Participant Goals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pic>
        <p:nvPicPr>
          <p:cNvPr id="136" name="Content Placeholder 3">
            <a:extLst>
              <a:ext uri="{FF2B5EF4-FFF2-40B4-BE49-F238E27FC236}">
                <a16:creationId xmlns:a16="http://schemas.microsoft.com/office/drawing/2014/main" id="{EAC1E4E1-22CB-4EA1-98CF-212E991F7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91353" y="887915"/>
            <a:ext cx="6346870" cy="507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4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Goal Achievement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E9B5D64-1962-4327-86FA-4BF4B2FCF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8727" y="766678"/>
            <a:ext cx="10253927" cy="516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20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Self-reports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aphicFrame>
        <p:nvGraphicFramePr>
          <p:cNvPr id="20" name="Content Placeholder 3">
            <a:extLst>
              <a:ext uri="{FF2B5EF4-FFF2-40B4-BE49-F238E27FC236}">
                <a16:creationId xmlns:a16="http://schemas.microsoft.com/office/drawing/2014/main" id="{46ECDEA7-A53A-4A4D-B0F0-09D0238BF9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978233"/>
              </p:ext>
            </p:extLst>
          </p:nvPr>
        </p:nvGraphicFramePr>
        <p:xfrm>
          <a:off x="3748907" y="1278335"/>
          <a:ext cx="9306232" cy="457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665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Thank you!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marL="82296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82296" indent="0">
              <a:buNone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Please feel free to contact me at:</a:t>
            </a:r>
          </a:p>
          <a:p>
            <a:pPr marL="82296" indent="0">
              <a:buNone/>
            </a:pPr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sara@eternwayscounseling.com</a:t>
            </a:r>
          </a:p>
        </p:txBody>
      </p:sp>
    </p:spTree>
    <p:extLst>
      <p:ext uri="{BB962C8B-B14F-4D97-AF65-F5344CB8AC3E}">
        <p14:creationId xmlns:p14="http://schemas.microsoft.com/office/powerpoint/2010/main" val="43295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Custom 3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414C21"/>
      </a:accent1>
      <a:accent2>
        <a:srgbClr val="839943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FED04C-AD43-4E06-AD63-36D8B5E83787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a4f35948-e619-41b3-aa29-22878b09cfd2"/>
    <ds:schemaRef ds:uri="40262f94-9f35-4ac3-9a90-690165a166b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198</Words>
  <Application>Microsoft Office PowerPoint</Application>
  <PresentationFormat>Widescreen</PresentationFormat>
  <Paragraphs>46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NADA on Campus: Pilot group 2017-2018  East Lansing, MI</vt:lpstr>
      <vt:lpstr>Setting</vt:lpstr>
      <vt:lpstr>Ear Acupuncture Group </vt:lpstr>
      <vt:lpstr>Benefits for Sexual Assault Survivors</vt:lpstr>
      <vt:lpstr>Outcomes</vt:lpstr>
      <vt:lpstr>Participant Goals</vt:lpstr>
      <vt:lpstr>Goal Achievement </vt:lpstr>
      <vt:lpstr>Self-reports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NADA on Campus: Pilot program 2017-2018  East Lansing, MI</dc:title>
  <dc:creator>Sara Marino</dc:creator>
  <cp:lastModifiedBy>Sara Marino</cp:lastModifiedBy>
  <cp:revision>3</cp:revision>
  <dcterms:created xsi:type="dcterms:W3CDTF">2019-03-21T22:28:01Z</dcterms:created>
  <dcterms:modified xsi:type="dcterms:W3CDTF">2019-03-21T22:52:34Z</dcterms:modified>
</cp:coreProperties>
</file>