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sldIdLst>
    <p:sldId id="367" r:id="rId2"/>
    <p:sldId id="257" r:id="rId3"/>
    <p:sldId id="359" r:id="rId4"/>
    <p:sldId id="362" r:id="rId5"/>
    <p:sldId id="258" r:id="rId6"/>
    <p:sldId id="364" r:id="rId7"/>
    <p:sldId id="366" r:id="rId8"/>
    <p:sldId id="368" r:id="rId9"/>
    <p:sldId id="354" r:id="rId10"/>
    <p:sldId id="365" r:id="rId11"/>
    <p:sldId id="361" r:id="rId12"/>
    <p:sldId id="356" r:id="rId13"/>
    <p:sldId id="363" r:id="rId14"/>
    <p:sldId id="357" r:id="rId15"/>
    <p:sldId id="289" r:id="rId16"/>
    <p:sldId id="33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Gill Sans"/>
          <a:ea typeface="Gill Sans"/>
          <a:cs typeface="Gill Sans"/>
        </a:font>
        <a:srgbClr val="5C554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wholeTbl>
    <a:band2H>
      <a:tcTxStyle/>
      <a:tcStyle>
        <a:tcBdr/>
        <a:fill>
          <a:solidFill>
            <a:srgbClr val="5C554F">
              <a:alpha val="12000"/>
            </a:srgbClr>
          </a:solidFill>
        </a:fill>
      </a:tcStyle>
    </a:band2H>
    <a:firstCol>
      <a:tcTxStyle b="off" i="off">
        <a:font>
          <a:latin typeface="Gill Sans"/>
          <a:ea typeface="Gill Sans"/>
          <a:cs typeface="Gill Sans"/>
        </a:font>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firstCol>
    <a:lastRow>
      <a:tcTxStyle b="off" i="off">
        <a:font>
          <a:latin typeface="Gill Sans"/>
          <a:ea typeface="Gill Sans"/>
          <a:cs typeface="Gill Sans"/>
        </a:font>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5C554F">
              <a:alpha val="12000"/>
            </a:srgbClr>
          </a:solidFill>
        </a:fill>
      </a:tcStyle>
    </a:lastRow>
    <a:firstRow>
      <a:tcTxStyle b="off" i="off">
        <a:font>
          <a:latin typeface="Gill Sans"/>
          <a:ea typeface="Gill Sans"/>
          <a:cs typeface="Gill Sans"/>
        </a:font>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firstRow>
  </a:tblStyle>
  <a:tblStyle styleId="{C7B018BB-80A7-4F77-B60F-C8B233D01FF8}" styleName="">
    <a:tblBg/>
    <a:wholeTbl>
      <a:tcTxStyle b="on" i="on">
        <a:font>
          <a:latin typeface="Gill Sans"/>
          <a:ea typeface="Gill Sans"/>
          <a:cs typeface="Gill Sans"/>
        </a:font>
        <a:srgbClr val="4385F0"/>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CAD2E8"/>
          </a:solidFill>
        </a:fill>
      </a:tcStyle>
    </a:wholeTbl>
    <a:band2H>
      <a:tcTxStyle/>
      <a:tcStyle>
        <a:tcBdr/>
        <a:fill>
          <a:solidFill>
            <a:srgbClr val="E6EAF4"/>
          </a:solidFill>
        </a:fill>
      </a:tcStyle>
    </a:band2H>
    <a:firstCol>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0365C0"/>
          </a:solidFill>
        </a:fill>
      </a:tcStyle>
    </a:firstCol>
    <a:lastRow>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381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0365C0"/>
          </a:solidFill>
        </a:fill>
      </a:tcStyle>
    </a:lastRow>
    <a:firstRow>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381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0365C0"/>
          </a:solidFill>
        </a:fill>
      </a:tcStyle>
    </a:firstRow>
  </a:tblStyle>
  <a:tblStyle styleId="{EEE7283C-3CF3-47DC-8721-378D4A62B228}" styleName="">
    <a:tblBg/>
    <a:wholeTbl>
      <a:tcTxStyle b="on" i="on">
        <a:font>
          <a:latin typeface="Gill Sans"/>
          <a:ea typeface="Gill Sans"/>
          <a:cs typeface="Gill Sans"/>
        </a:font>
        <a:srgbClr val="4385F0"/>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F2E7CB"/>
          </a:solidFill>
        </a:fill>
      </a:tcStyle>
    </a:wholeTbl>
    <a:band2H>
      <a:tcTxStyle/>
      <a:tcStyle>
        <a:tcBdr/>
        <a:fill>
          <a:solidFill>
            <a:srgbClr val="F8F4E7"/>
          </a:solidFill>
        </a:fill>
      </a:tcStyle>
    </a:band2H>
    <a:firstCol>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DCBD23"/>
          </a:solidFill>
        </a:fill>
      </a:tcStyle>
    </a:firstCol>
    <a:lastRow>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381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DCBD23"/>
          </a:solidFill>
        </a:fill>
      </a:tcStyle>
    </a:lastRow>
    <a:firstRow>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381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DCBD23"/>
          </a:solidFill>
        </a:fill>
      </a:tcStyle>
    </a:firstRow>
  </a:tblStyle>
  <a:tblStyle styleId="{CF821DB8-F4EB-4A41-A1BA-3FCAFE7338EE}" styleName="">
    <a:tblBg/>
    <a:wholeTbl>
      <a:tcTxStyle b="on" i="on">
        <a:font>
          <a:latin typeface="Gill Sans"/>
          <a:ea typeface="Gill Sans"/>
          <a:cs typeface="Gill Sans"/>
        </a:font>
        <a:srgbClr val="4385F0"/>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D5CDDE"/>
          </a:solidFill>
        </a:fill>
      </a:tcStyle>
    </a:wholeTbl>
    <a:band2H>
      <a:tcTxStyle/>
      <a:tcStyle>
        <a:tcBdr/>
        <a:fill>
          <a:solidFill>
            <a:srgbClr val="EBE8EF"/>
          </a:solidFill>
        </a:fill>
      </a:tcStyle>
    </a:band2H>
    <a:firstCol>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773F9B"/>
          </a:solidFill>
        </a:fill>
      </a:tcStyle>
    </a:firstCol>
    <a:lastRow>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381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773F9B"/>
          </a:solidFill>
        </a:fill>
      </a:tcStyle>
    </a:lastRow>
    <a:firstRow>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381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773F9B"/>
          </a:solidFill>
        </a:fill>
      </a:tcStyle>
    </a:firstRow>
  </a:tblStyle>
  <a:tblStyle styleId="{33BA23B1-9221-436E-865A-0063620EA4FD}" styleName="">
    <a:tblBg/>
    <a:wholeTbl>
      <a:tcTxStyle b="on" i="on">
        <a:font>
          <a:latin typeface="Gill Sans"/>
          <a:ea typeface="Gill Sans"/>
          <a:cs typeface="Gill Sans"/>
        </a:font>
        <a:srgbClr val="4385F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DFC"/>
          </a:solidFill>
        </a:fill>
      </a:tcStyle>
    </a:wholeTbl>
    <a:band2H>
      <a:tcTxStyle/>
      <a:tcStyle>
        <a:tcBdr/>
        <a:fill>
          <a:solidFill>
            <a:srgbClr val="F0D6AC"/>
          </a:solidFill>
        </a:fill>
      </a:tcStyle>
    </a:band2H>
    <a:firstCol>
      <a:tcTxStyle b="on" i="on">
        <a:font>
          <a:latin typeface="Gill Sans"/>
          <a:ea typeface="Gill Sans"/>
          <a:cs typeface="Gill Sans"/>
        </a:font>
        <a:srgbClr val="F0D6A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
          <a:latin typeface="Gill Sans"/>
          <a:ea typeface="Gill Sans"/>
          <a:cs typeface="Gill Sans"/>
        </a:font>
        <a:srgbClr val="4385F0"/>
      </a:tcTxStyle>
      <a:tcStyle>
        <a:tcBdr>
          <a:left>
            <a:ln w="12700" cap="flat">
              <a:noFill/>
              <a:miter lim="400000"/>
            </a:ln>
          </a:left>
          <a:right>
            <a:ln w="12700" cap="flat">
              <a:noFill/>
              <a:miter lim="400000"/>
            </a:ln>
          </a:right>
          <a:top>
            <a:ln w="50800" cap="flat">
              <a:solidFill>
                <a:srgbClr val="4385F0"/>
              </a:solidFill>
              <a:prstDash val="solid"/>
              <a:bevel/>
            </a:ln>
          </a:top>
          <a:bottom>
            <a:ln w="25400" cap="flat">
              <a:solidFill>
                <a:srgbClr val="4385F0"/>
              </a:solidFill>
              <a:prstDash val="solid"/>
              <a:bevel/>
            </a:ln>
          </a:bottom>
          <a:insideH>
            <a:ln w="12700" cap="flat">
              <a:noFill/>
              <a:miter lim="400000"/>
            </a:ln>
          </a:insideH>
          <a:insideV>
            <a:ln w="12700" cap="flat">
              <a:noFill/>
              <a:miter lim="400000"/>
            </a:ln>
          </a:insideV>
        </a:tcBdr>
        <a:fill>
          <a:solidFill>
            <a:srgbClr val="F0D6AC"/>
          </a:solidFill>
        </a:fill>
      </a:tcStyle>
    </a:lastRow>
    <a:firstRow>
      <a:tcTxStyle b="on" i="on">
        <a:font>
          <a:latin typeface="Gill Sans"/>
          <a:ea typeface="Gill Sans"/>
          <a:cs typeface="Gill Sans"/>
        </a:font>
        <a:srgbClr val="F0D6AC"/>
      </a:tcTxStyle>
      <a:tcStyle>
        <a:tcBdr>
          <a:left>
            <a:ln w="12700" cap="flat">
              <a:noFill/>
              <a:miter lim="400000"/>
            </a:ln>
          </a:left>
          <a:right>
            <a:ln w="12700" cap="flat">
              <a:noFill/>
              <a:miter lim="400000"/>
            </a:ln>
          </a:right>
          <a:top>
            <a:ln w="25400" cap="flat">
              <a:solidFill>
                <a:srgbClr val="4385F0"/>
              </a:solidFill>
              <a:prstDash val="solid"/>
              <a:bevel/>
            </a:ln>
          </a:top>
          <a:bottom>
            <a:ln w="25400" cap="flat">
              <a:solidFill>
                <a:srgbClr val="4385F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2708684C-4D16-4618-839F-0558EEFCDFE6}" styleName="">
    <a:tblBg/>
    <a:wholeTbl>
      <a:tcTxStyle b="on" i="on">
        <a:font>
          <a:latin typeface="Gill Sans"/>
          <a:ea typeface="Gill Sans"/>
          <a:cs typeface="Gill Sans"/>
        </a:font>
        <a:srgbClr val="4385F0"/>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CDD8F9"/>
          </a:solidFill>
        </a:fill>
      </a:tcStyle>
    </a:wholeTbl>
    <a:band2H>
      <a:tcTxStyle/>
      <a:tcStyle>
        <a:tcBdr/>
        <a:fill>
          <a:solidFill>
            <a:srgbClr val="E8EDFC"/>
          </a:solidFill>
        </a:fill>
      </a:tcStyle>
    </a:band2H>
    <a:firstCol>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4385F0"/>
          </a:solidFill>
        </a:fill>
      </a:tcStyle>
    </a:firstCol>
    <a:lastRow>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38100" cap="flat">
              <a:solidFill>
                <a:srgbClr val="F0D6AC"/>
              </a:solidFill>
              <a:prstDash val="solid"/>
              <a:bevel/>
            </a:ln>
          </a:top>
          <a:bottom>
            <a:ln w="127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4385F0"/>
          </a:solidFill>
        </a:fill>
      </a:tcStyle>
    </a:lastRow>
    <a:firstRow>
      <a:tcTxStyle b="on" i="on">
        <a:font>
          <a:latin typeface="Gill Sans"/>
          <a:ea typeface="Gill Sans"/>
          <a:cs typeface="Gill Sans"/>
        </a:font>
        <a:srgbClr val="F0D6AC"/>
      </a:tcTxStyle>
      <a:tcStyle>
        <a:tcBdr>
          <a:left>
            <a:ln w="12700" cap="flat">
              <a:solidFill>
                <a:srgbClr val="F0D6AC"/>
              </a:solidFill>
              <a:prstDash val="solid"/>
              <a:bevel/>
            </a:ln>
          </a:left>
          <a:right>
            <a:ln w="12700" cap="flat">
              <a:solidFill>
                <a:srgbClr val="F0D6AC"/>
              </a:solidFill>
              <a:prstDash val="solid"/>
              <a:bevel/>
            </a:ln>
          </a:right>
          <a:top>
            <a:ln w="12700" cap="flat">
              <a:solidFill>
                <a:srgbClr val="F0D6AC"/>
              </a:solidFill>
              <a:prstDash val="solid"/>
              <a:bevel/>
            </a:ln>
          </a:top>
          <a:bottom>
            <a:ln w="38100" cap="flat">
              <a:solidFill>
                <a:srgbClr val="F0D6AC"/>
              </a:solidFill>
              <a:prstDash val="solid"/>
              <a:bevel/>
            </a:ln>
          </a:bottom>
          <a:insideH>
            <a:ln w="12700" cap="flat">
              <a:solidFill>
                <a:srgbClr val="F0D6AC"/>
              </a:solidFill>
              <a:prstDash val="solid"/>
              <a:bevel/>
            </a:ln>
          </a:insideH>
          <a:insideV>
            <a:ln w="12700" cap="flat">
              <a:solidFill>
                <a:srgbClr val="F0D6AC"/>
              </a:solidFill>
              <a:prstDash val="solid"/>
              <a:bevel/>
            </a:ln>
          </a:insideV>
        </a:tcBdr>
        <a:fill>
          <a:solidFill>
            <a:srgbClr val="4385F0"/>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1"/>
  </p:normalViewPr>
  <p:slideViewPr>
    <p:cSldViewPr snapToGrid="0" snapToObjects="1">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607500555"/>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pPr lvl="0"/>
            <a:endParaRPr/>
          </a:p>
        </p:txBody>
      </p:sp>
      <p:sp>
        <p:nvSpPr>
          <p:cNvPr id="171" name="Shape 171"/>
          <p:cNvSpPr>
            <a:spLocks noGrp="1"/>
          </p:cNvSpPr>
          <p:nvPr>
            <p:ph type="body" sz="quarter" idx="1"/>
          </p:nvPr>
        </p:nvSpPr>
        <p:spPr>
          <a:prstGeom prst="rect">
            <a:avLst/>
          </a:prstGeom>
        </p:spPr>
        <p:txBody>
          <a:bodyPr/>
          <a:lstStyle/>
          <a:p>
            <a:pPr lvl="0">
              <a:buClr>
                <a:srgbClr val="000000"/>
              </a:buClr>
              <a:buFont typeface="ArialUnicodeMS"/>
            </a:pPr>
            <a:endParaRPr dirty="0">
              <a:latin typeface="ArialUnicodeMS"/>
              <a:ea typeface="ArialUnicodeMS"/>
              <a:cs typeface="ArialUnicodeMS"/>
              <a:sym typeface="ArialUnicodeMS"/>
            </a:endParaRPr>
          </a:p>
        </p:txBody>
      </p:sp>
    </p:spTree>
    <p:extLst>
      <p:ext uri="{BB962C8B-B14F-4D97-AF65-F5344CB8AC3E}">
        <p14:creationId xmlns:p14="http://schemas.microsoft.com/office/powerpoint/2010/main" val="279554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pPr lvl="0"/>
            <a:endParaRPr/>
          </a:p>
        </p:txBody>
      </p:sp>
      <p:sp>
        <p:nvSpPr>
          <p:cNvPr id="171" name="Shape 171"/>
          <p:cNvSpPr>
            <a:spLocks noGrp="1"/>
          </p:cNvSpPr>
          <p:nvPr>
            <p:ph type="body" sz="quarter" idx="1"/>
          </p:nvPr>
        </p:nvSpPr>
        <p:spPr>
          <a:prstGeom prst="rect">
            <a:avLst/>
          </a:prstGeom>
        </p:spPr>
        <p:txBody>
          <a:bodyPr/>
          <a:lstStyle/>
          <a:p>
            <a:pPr lvl="0">
              <a:buClr>
                <a:srgbClr val="000000"/>
              </a:buClr>
              <a:buFont typeface="ArialUnicodeMS"/>
            </a:pPr>
            <a:endParaRPr dirty="0">
              <a:latin typeface="ArialUnicodeMS"/>
              <a:ea typeface="ArialUnicodeMS"/>
              <a:cs typeface="ArialUnicodeMS"/>
              <a:sym typeface="ArialUnicodeMS"/>
            </a:endParaRPr>
          </a:p>
        </p:txBody>
      </p:sp>
    </p:spTree>
    <p:extLst>
      <p:ext uri="{BB962C8B-B14F-4D97-AF65-F5344CB8AC3E}">
        <p14:creationId xmlns:p14="http://schemas.microsoft.com/office/powerpoint/2010/main" val="118541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pPr lvl="0"/>
            <a:endParaRPr/>
          </a:p>
        </p:txBody>
      </p:sp>
      <p:sp>
        <p:nvSpPr>
          <p:cNvPr id="171" name="Shape 171"/>
          <p:cNvSpPr>
            <a:spLocks noGrp="1"/>
          </p:cNvSpPr>
          <p:nvPr>
            <p:ph type="body" sz="quarter" idx="1"/>
          </p:nvPr>
        </p:nvSpPr>
        <p:spPr>
          <a:prstGeom prst="rect">
            <a:avLst/>
          </a:prstGeom>
        </p:spPr>
        <p:txBody>
          <a:bodyPr/>
          <a:lstStyle/>
          <a:p>
            <a:pPr lvl="0">
              <a:buClr>
                <a:srgbClr val="000000"/>
              </a:buClr>
              <a:buFont typeface="ArialUnicodeMS"/>
            </a:pPr>
            <a:endParaRPr dirty="0">
              <a:latin typeface="ArialUnicodeMS"/>
              <a:ea typeface="ArialUnicodeMS"/>
              <a:cs typeface="ArialUnicodeMS"/>
              <a:sym typeface="ArialUnicodeMS"/>
            </a:endParaRPr>
          </a:p>
        </p:txBody>
      </p:sp>
    </p:spTree>
    <p:extLst>
      <p:ext uri="{BB962C8B-B14F-4D97-AF65-F5344CB8AC3E}">
        <p14:creationId xmlns:p14="http://schemas.microsoft.com/office/powerpoint/2010/main" val="100388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pPr lvl="0"/>
            <a:endParaRPr/>
          </a:p>
        </p:txBody>
      </p:sp>
      <p:sp>
        <p:nvSpPr>
          <p:cNvPr id="176" name="Shape 176"/>
          <p:cNvSpPr>
            <a:spLocks noGrp="1"/>
          </p:cNvSpPr>
          <p:nvPr>
            <p:ph type="body" sz="quarter" idx="1"/>
          </p:nvPr>
        </p:nvSpPr>
        <p:spPr>
          <a:prstGeom prst="rect">
            <a:avLst/>
          </a:prstGeom>
        </p:spPr>
        <p:txBody>
          <a:bodyPr/>
          <a:lstStyle/>
          <a:p>
            <a:pPr lvl="0" defTabSz="406400">
              <a:lnSpc>
                <a:spcPct val="100000"/>
              </a:lnSpc>
              <a:defRPr sz="1800"/>
            </a:pPr>
            <a:endParaRPr dirty="0">
              <a:latin typeface="Lucida Grande"/>
              <a:ea typeface="Lucida Grande"/>
              <a:cs typeface="Lucida Grande"/>
              <a:sym typeface="Lucida Grande"/>
            </a:endParaRPr>
          </a:p>
        </p:txBody>
      </p:sp>
    </p:spTree>
    <p:extLst>
      <p:ext uri="{BB962C8B-B14F-4D97-AF65-F5344CB8AC3E}">
        <p14:creationId xmlns:p14="http://schemas.microsoft.com/office/powerpoint/2010/main" val="134141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EE3D-2B69-CD4B-B6B4-3D0D67888A7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1B69947-61E8-AB49-8987-E836260AA81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986089D-956E-A942-A0CB-B6AD23474BAC}"/>
              </a:ext>
            </a:extLst>
          </p:cNvPr>
          <p:cNvSpPr>
            <a:spLocks noGrp="1"/>
          </p:cNvSpPr>
          <p:nvPr>
            <p:ph type="dt" sz="half" idx="10"/>
          </p:nvPr>
        </p:nvSpPr>
        <p:spPr/>
        <p:txBody>
          <a:bodyPr/>
          <a:lstStyle/>
          <a:p>
            <a:fld id="{E9D8D9DB-8381-9B48-8D78-073F443525F6}" type="datetimeFigureOut">
              <a:rPr lang="en-US" smtClean="0"/>
              <a:t>2/27/19</a:t>
            </a:fld>
            <a:endParaRPr lang="en-US"/>
          </a:p>
        </p:txBody>
      </p:sp>
      <p:sp>
        <p:nvSpPr>
          <p:cNvPr id="5" name="Footer Placeholder 4">
            <a:extLst>
              <a:ext uri="{FF2B5EF4-FFF2-40B4-BE49-F238E27FC236}">
                <a16:creationId xmlns:a16="http://schemas.microsoft.com/office/drawing/2014/main" id="{B05413EE-4D8D-9647-9E34-1A9D22027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79BD7-25AB-2142-BFB5-C242683CBA8F}"/>
              </a:ext>
            </a:extLst>
          </p:cNvPr>
          <p:cNvSpPr>
            <a:spLocks noGrp="1"/>
          </p:cNvSpPr>
          <p:nvPr>
            <p:ph type="sldNum" sz="quarter" idx="12"/>
          </p:nvPr>
        </p:nvSpPr>
        <p:spPr/>
        <p:txBody>
          <a:bodyPr/>
          <a:lstStyle/>
          <a:p>
            <a:fld id="{D61DB2D4-CB36-2D46-B7F1-7E5286E48D7F}" type="slidenum">
              <a:rPr lang="en-US" smtClean="0"/>
              <a:t>‹#›</a:t>
            </a:fld>
            <a:endParaRPr lang="en-US"/>
          </a:p>
        </p:txBody>
      </p:sp>
    </p:spTree>
    <p:extLst>
      <p:ext uri="{BB962C8B-B14F-4D97-AF65-F5344CB8AC3E}">
        <p14:creationId xmlns:p14="http://schemas.microsoft.com/office/powerpoint/2010/main" val="120320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9966-DEFE-9D48-9FA9-2ED66BA29C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B12F2-0F13-814D-A003-C1DC43C2FB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80969-D6C7-B444-B3C0-7FA6E558A13E}"/>
              </a:ext>
            </a:extLst>
          </p:cNvPr>
          <p:cNvSpPr>
            <a:spLocks noGrp="1"/>
          </p:cNvSpPr>
          <p:nvPr>
            <p:ph type="dt" sz="half" idx="10"/>
          </p:nvPr>
        </p:nvSpPr>
        <p:spPr/>
        <p:txBody>
          <a:bodyPr/>
          <a:lstStyle/>
          <a:p>
            <a:fld id="{E9D8D9DB-8381-9B48-8D78-073F443525F6}" type="datetimeFigureOut">
              <a:rPr lang="en-US" smtClean="0"/>
              <a:t>2/27/19</a:t>
            </a:fld>
            <a:endParaRPr lang="en-US"/>
          </a:p>
        </p:txBody>
      </p:sp>
      <p:sp>
        <p:nvSpPr>
          <p:cNvPr id="5" name="Footer Placeholder 4">
            <a:extLst>
              <a:ext uri="{FF2B5EF4-FFF2-40B4-BE49-F238E27FC236}">
                <a16:creationId xmlns:a16="http://schemas.microsoft.com/office/drawing/2014/main" id="{96576027-1AFA-AF43-972E-3AFB16790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3C464-B40A-2B42-B0B4-A28CDC584CE6}"/>
              </a:ext>
            </a:extLst>
          </p:cNvPr>
          <p:cNvSpPr>
            <a:spLocks noGrp="1"/>
          </p:cNvSpPr>
          <p:nvPr>
            <p:ph type="sldNum" sz="quarter" idx="12"/>
          </p:nvPr>
        </p:nvSpPr>
        <p:spPr/>
        <p:txBody>
          <a:bodyPr/>
          <a:lstStyle/>
          <a:p>
            <a:fld id="{D61DB2D4-CB36-2D46-B7F1-7E5286E48D7F}" type="slidenum">
              <a:rPr lang="en-US" smtClean="0"/>
              <a:t>‹#›</a:t>
            </a:fld>
            <a:endParaRPr lang="en-US"/>
          </a:p>
        </p:txBody>
      </p:sp>
    </p:spTree>
    <p:extLst>
      <p:ext uri="{BB962C8B-B14F-4D97-AF65-F5344CB8AC3E}">
        <p14:creationId xmlns:p14="http://schemas.microsoft.com/office/powerpoint/2010/main" val="344568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754FF-9441-814A-B06E-76BFE084109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CF7D8-5702-834A-8BAE-73BE04ACF8C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8A5C-2E8A-8B43-A2F0-5437D24F5606}"/>
              </a:ext>
            </a:extLst>
          </p:cNvPr>
          <p:cNvSpPr>
            <a:spLocks noGrp="1"/>
          </p:cNvSpPr>
          <p:nvPr>
            <p:ph type="dt" sz="half" idx="10"/>
          </p:nvPr>
        </p:nvSpPr>
        <p:spPr/>
        <p:txBody>
          <a:bodyPr/>
          <a:lstStyle/>
          <a:p>
            <a:fld id="{E9D8D9DB-8381-9B48-8D78-073F443525F6}" type="datetimeFigureOut">
              <a:rPr lang="en-US" smtClean="0"/>
              <a:t>2/27/19</a:t>
            </a:fld>
            <a:endParaRPr lang="en-US"/>
          </a:p>
        </p:txBody>
      </p:sp>
      <p:sp>
        <p:nvSpPr>
          <p:cNvPr id="5" name="Footer Placeholder 4">
            <a:extLst>
              <a:ext uri="{FF2B5EF4-FFF2-40B4-BE49-F238E27FC236}">
                <a16:creationId xmlns:a16="http://schemas.microsoft.com/office/drawing/2014/main" id="{8205B420-4DA6-594F-8490-7D9413E37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AD192-F60C-3041-BEDD-750993363CD3}"/>
              </a:ext>
            </a:extLst>
          </p:cNvPr>
          <p:cNvSpPr>
            <a:spLocks noGrp="1"/>
          </p:cNvSpPr>
          <p:nvPr>
            <p:ph type="sldNum" sz="quarter" idx="12"/>
          </p:nvPr>
        </p:nvSpPr>
        <p:spPr/>
        <p:txBody>
          <a:bodyPr/>
          <a:lstStyle/>
          <a:p>
            <a:fld id="{D61DB2D4-CB36-2D46-B7F1-7E5286E48D7F}" type="slidenum">
              <a:rPr lang="en-US" smtClean="0"/>
              <a:t>‹#›</a:t>
            </a:fld>
            <a:endParaRPr lang="en-US"/>
          </a:p>
        </p:txBody>
      </p:sp>
    </p:spTree>
    <p:extLst>
      <p:ext uri="{BB962C8B-B14F-4D97-AF65-F5344CB8AC3E}">
        <p14:creationId xmlns:p14="http://schemas.microsoft.com/office/powerpoint/2010/main" val="3891999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cap="none" spc="0">
                <a:solidFill>
                  <a:srgbClr val="000000"/>
                </a:solidFill>
              </a:defRPr>
            </a:pPr>
            <a:r>
              <a:rPr sz="4400" cap="all" spc="22">
                <a:solidFill>
                  <a:srgbClr val="F0F0F0"/>
                </a:solidFill>
              </a:rPr>
              <a:t>Title Text</a:t>
            </a:r>
          </a:p>
        </p:txBody>
      </p:sp>
      <p:sp>
        <p:nvSpPr>
          <p:cNvPr id="10" name="Shape 10"/>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400">
                <a:solidFill>
                  <a:srgbClr val="F0D6AC"/>
                </a:solidFill>
              </a:rPr>
              <a:t>Body Level One</a:t>
            </a:r>
          </a:p>
          <a:p>
            <a:pPr lvl="1">
              <a:defRPr sz="1800">
                <a:solidFill>
                  <a:srgbClr val="000000"/>
                </a:solidFill>
              </a:defRPr>
            </a:pPr>
            <a:r>
              <a:rPr sz="2400">
                <a:solidFill>
                  <a:srgbClr val="F0D6AC"/>
                </a:solidFill>
              </a:rPr>
              <a:t>Body Level Two</a:t>
            </a:r>
          </a:p>
          <a:p>
            <a:pPr lvl="2">
              <a:defRPr sz="1800">
                <a:solidFill>
                  <a:srgbClr val="000000"/>
                </a:solidFill>
              </a:defRPr>
            </a:pPr>
            <a:r>
              <a:rPr sz="2400">
                <a:solidFill>
                  <a:srgbClr val="F0D6AC"/>
                </a:solidFill>
              </a:rPr>
              <a:t>Body Level Three</a:t>
            </a:r>
          </a:p>
          <a:p>
            <a:pPr lvl="3">
              <a:defRPr sz="1800">
                <a:solidFill>
                  <a:srgbClr val="000000"/>
                </a:solidFill>
              </a:defRPr>
            </a:pPr>
            <a:r>
              <a:rPr sz="2400">
                <a:solidFill>
                  <a:srgbClr val="F0D6AC"/>
                </a:solidFill>
              </a:rPr>
              <a:t>Body Level Four</a:t>
            </a:r>
          </a:p>
          <a:p>
            <a:pPr lvl="4">
              <a:defRPr sz="1800">
                <a:solidFill>
                  <a:srgbClr val="000000"/>
                </a:solidFill>
              </a:defRPr>
            </a:pPr>
            <a:r>
              <a:rPr sz="2400">
                <a:solidFill>
                  <a:srgbClr val="F0D6AC"/>
                </a:solidFill>
              </a:rPr>
              <a:t>Body Level Five</a:t>
            </a:r>
          </a:p>
        </p:txBody>
      </p:sp>
    </p:spTree>
    <p:extLst>
      <p:ext uri="{BB962C8B-B14F-4D97-AF65-F5344CB8AC3E}">
        <p14:creationId xmlns:p14="http://schemas.microsoft.com/office/powerpoint/2010/main" val="29222844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5EA1-A722-2B47-8872-09426F6F84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D25F8B-75E2-C242-B448-81CC48FA0D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72FBA-732D-5D40-B4D1-4CEA18A91D67}"/>
              </a:ext>
            </a:extLst>
          </p:cNvPr>
          <p:cNvSpPr>
            <a:spLocks noGrp="1"/>
          </p:cNvSpPr>
          <p:nvPr>
            <p:ph type="dt" sz="half" idx="10"/>
          </p:nvPr>
        </p:nvSpPr>
        <p:spPr/>
        <p:txBody>
          <a:bodyPr/>
          <a:lstStyle/>
          <a:p>
            <a:fld id="{E9D8D9DB-8381-9B48-8D78-073F443525F6}" type="datetimeFigureOut">
              <a:rPr lang="en-US" smtClean="0"/>
              <a:t>2/27/19</a:t>
            </a:fld>
            <a:endParaRPr lang="en-US"/>
          </a:p>
        </p:txBody>
      </p:sp>
      <p:sp>
        <p:nvSpPr>
          <p:cNvPr id="5" name="Footer Placeholder 4">
            <a:extLst>
              <a:ext uri="{FF2B5EF4-FFF2-40B4-BE49-F238E27FC236}">
                <a16:creationId xmlns:a16="http://schemas.microsoft.com/office/drawing/2014/main" id="{297AB00B-386F-DE4B-A963-5E46B0996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2D48A-2362-2D45-90B7-E44DCF1BE556}"/>
              </a:ext>
            </a:extLst>
          </p:cNvPr>
          <p:cNvSpPr>
            <a:spLocks noGrp="1"/>
          </p:cNvSpPr>
          <p:nvPr>
            <p:ph type="sldNum" sz="quarter" idx="12"/>
          </p:nvPr>
        </p:nvSpPr>
        <p:spPr/>
        <p:txBody>
          <a:bodyPr/>
          <a:lstStyle/>
          <a:p>
            <a:fld id="{D61DB2D4-CB36-2D46-B7F1-7E5286E48D7F}" type="slidenum">
              <a:rPr lang="en-US" smtClean="0"/>
              <a:t>‹#›</a:t>
            </a:fld>
            <a:endParaRPr lang="en-US"/>
          </a:p>
        </p:txBody>
      </p:sp>
    </p:spTree>
    <p:extLst>
      <p:ext uri="{BB962C8B-B14F-4D97-AF65-F5344CB8AC3E}">
        <p14:creationId xmlns:p14="http://schemas.microsoft.com/office/powerpoint/2010/main" val="16857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8185-293E-574F-AD13-BA564955EEC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03275A3-BE3F-4045-880E-28C115727BA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A5C933-DC61-C145-B8E8-FD68E1174FEB}"/>
              </a:ext>
            </a:extLst>
          </p:cNvPr>
          <p:cNvSpPr>
            <a:spLocks noGrp="1"/>
          </p:cNvSpPr>
          <p:nvPr>
            <p:ph type="dt" sz="half" idx="10"/>
          </p:nvPr>
        </p:nvSpPr>
        <p:spPr/>
        <p:txBody>
          <a:bodyPr/>
          <a:lstStyle/>
          <a:p>
            <a:fld id="{E9D8D9DB-8381-9B48-8D78-073F443525F6}" type="datetimeFigureOut">
              <a:rPr lang="en-US" smtClean="0"/>
              <a:t>2/27/19</a:t>
            </a:fld>
            <a:endParaRPr lang="en-US"/>
          </a:p>
        </p:txBody>
      </p:sp>
      <p:sp>
        <p:nvSpPr>
          <p:cNvPr id="5" name="Footer Placeholder 4">
            <a:extLst>
              <a:ext uri="{FF2B5EF4-FFF2-40B4-BE49-F238E27FC236}">
                <a16:creationId xmlns:a16="http://schemas.microsoft.com/office/drawing/2014/main" id="{2F84D73F-A63D-9544-926D-F4D27B8E4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EBC9D-DCD7-6345-AE26-C2C186C01C62}"/>
              </a:ext>
            </a:extLst>
          </p:cNvPr>
          <p:cNvSpPr>
            <a:spLocks noGrp="1"/>
          </p:cNvSpPr>
          <p:nvPr>
            <p:ph type="sldNum" sz="quarter" idx="12"/>
          </p:nvPr>
        </p:nvSpPr>
        <p:spPr/>
        <p:txBody>
          <a:bodyPr/>
          <a:lstStyle/>
          <a:p>
            <a:fld id="{D61DB2D4-CB36-2D46-B7F1-7E5286E48D7F}" type="slidenum">
              <a:rPr lang="en-US" smtClean="0"/>
              <a:t>‹#›</a:t>
            </a:fld>
            <a:endParaRPr lang="en-US"/>
          </a:p>
        </p:txBody>
      </p:sp>
    </p:spTree>
    <p:extLst>
      <p:ext uri="{BB962C8B-B14F-4D97-AF65-F5344CB8AC3E}">
        <p14:creationId xmlns:p14="http://schemas.microsoft.com/office/powerpoint/2010/main" val="132027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3FFC-466C-2B48-BF40-DA415E3D6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714A8-0273-174A-84E9-6B1FA020372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4283E4-A86C-4240-AF9A-B6E8DCF613D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4466BD-F87C-624D-8928-429D3BF6F5F7}"/>
              </a:ext>
            </a:extLst>
          </p:cNvPr>
          <p:cNvSpPr>
            <a:spLocks noGrp="1"/>
          </p:cNvSpPr>
          <p:nvPr>
            <p:ph type="dt" sz="half" idx="10"/>
          </p:nvPr>
        </p:nvSpPr>
        <p:spPr/>
        <p:txBody>
          <a:bodyPr/>
          <a:lstStyle/>
          <a:p>
            <a:fld id="{E9D8D9DB-8381-9B48-8D78-073F443525F6}" type="datetimeFigureOut">
              <a:rPr lang="en-US" smtClean="0"/>
              <a:t>2/27/19</a:t>
            </a:fld>
            <a:endParaRPr lang="en-US"/>
          </a:p>
        </p:txBody>
      </p:sp>
      <p:sp>
        <p:nvSpPr>
          <p:cNvPr id="6" name="Footer Placeholder 5">
            <a:extLst>
              <a:ext uri="{FF2B5EF4-FFF2-40B4-BE49-F238E27FC236}">
                <a16:creationId xmlns:a16="http://schemas.microsoft.com/office/drawing/2014/main" id="{E73650FE-89D0-4C4C-A054-EF4969BB9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8050FC-D66D-0446-B34F-9392A8097D3C}"/>
              </a:ext>
            </a:extLst>
          </p:cNvPr>
          <p:cNvSpPr>
            <a:spLocks noGrp="1"/>
          </p:cNvSpPr>
          <p:nvPr>
            <p:ph type="sldNum" sz="quarter" idx="12"/>
          </p:nvPr>
        </p:nvSpPr>
        <p:spPr/>
        <p:txBody>
          <a:bodyPr/>
          <a:lstStyle/>
          <a:p>
            <a:fld id="{D61DB2D4-CB36-2D46-B7F1-7E5286E48D7F}" type="slidenum">
              <a:rPr lang="en-US" smtClean="0"/>
              <a:t>‹#›</a:t>
            </a:fld>
            <a:endParaRPr lang="en-US"/>
          </a:p>
        </p:txBody>
      </p:sp>
    </p:spTree>
    <p:extLst>
      <p:ext uri="{BB962C8B-B14F-4D97-AF65-F5344CB8AC3E}">
        <p14:creationId xmlns:p14="http://schemas.microsoft.com/office/powerpoint/2010/main" val="69572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93E1-8CF9-3848-8170-03A78F866EE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C91912-E877-BE47-A9FB-AC768907C47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C85EC83-864E-B742-B3E8-D20D976CEE7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974823-76FC-D645-9D6A-865F6E87BEF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E0F6A1B-D38F-2B48-B694-89FA3C8BF36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1B0043-D0E6-024B-B7DC-E4EE1997ABA1}"/>
              </a:ext>
            </a:extLst>
          </p:cNvPr>
          <p:cNvSpPr>
            <a:spLocks noGrp="1"/>
          </p:cNvSpPr>
          <p:nvPr>
            <p:ph type="dt" sz="half" idx="10"/>
          </p:nvPr>
        </p:nvSpPr>
        <p:spPr/>
        <p:txBody>
          <a:bodyPr/>
          <a:lstStyle/>
          <a:p>
            <a:fld id="{E9D8D9DB-8381-9B48-8D78-073F443525F6}" type="datetimeFigureOut">
              <a:rPr lang="en-US" smtClean="0"/>
              <a:t>2/27/19</a:t>
            </a:fld>
            <a:endParaRPr lang="en-US"/>
          </a:p>
        </p:txBody>
      </p:sp>
      <p:sp>
        <p:nvSpPr>
          <p:cNvPr id="8" name="Footer Placeholder 7">
            <a:extLst>
              <a:ext uri="{FF2B5EF4-FFF2-40B4-BE49-F238E27FC236}">
                <a16:creationId xmlns:a16="http://schemas.microsoft.com/office/drawing/2014/main" id="{5F8F2E58-F45D-AC40-87C0-A29C11AE3F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D13346-AE7C-434B-88ED-CA3B318E34BD}"/>
              </a:ext>
            </a:extLst>
          </p:cNvPr>
          <p:cNvSpPr>
            <a:spLocks noGrp="1"/>
          </p:cNvSpPr>
          <p:nvPr>
            <p:ph type="sldNum" sz="quarter" idx="12"/>
          </p:nvPr>
        </p:nvSpPr>
        <p:spPr/>
        <p:txBody>
          <a:bodyPr/>
          <a:lstStyle/>
          <a:p>
            <a:fld id="{D61DB2D4-CB36-2D46-B7F1-7E5286E48D7F}" type="slidenum">
              <a:rPr lang="en-US" smtClean="0"/>
              <a:t>‹#›</a:t>
            </a:fld>
            <a:endParaRPr lang="en-US"/>
          </a:p>
        </p:txBody>
      </p:sp>
    </p:spTree>
    <p:extLst>
      <p:ext uri="{BB962C8B-B14F-4D97-AF65-F5344CB8AC3E}">
        <p14:creationId xmlns:p14="http://schemas.microsoft.com/office/powerpoint/2010/main" val="250769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D9C7-E858-E545-9864-B66BC5969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59DD90-CAB7-8C42-A091-7BE7A4DB4FC0}"/>
              </a:ext>
            </a:extLst>
          </p:cNvPr>
          <p:cNvSpPr>
            <a:spLocks noGrp="1"/>
          </p:cNvSpPr>
          <p:nvPr>
            <p:ph type="dt" sz="half" idx="10"/>
          </p:nvPr>
        </p:nvSpPr>
        <p:spPr/>
        <p:txBody>
          <a:bodyPr/>
          <a:lstStyle/>
          <a:p>
            <a:fld id="{E9D8D9DB-8381-9B48-8D78-073F443525F6}" type="datetimeFigureOut">
              <a:rPr lang="en-US" smtClean="0"/>
              <a:t>2/27/19</a:t>
            </a:fld>
            <a:endParaRPr lang="en-US"/>
          </a:p>
        </p:txBody>
      </p:sp>
      <p:sp>
        <p:nvSpPr>
          <p:cNvPr id="4" name="Footer Placeholder 3">
            <a:extLst>
              <a:ext uri="{FF2B5EF4-FFF2-40B4-BE49-F238E27FC236}">
                <a16:creationId xmlns:a16="http://schemas.microsoft.com/office/drawing/2014/main" id="{E25748D8-3409-EB43-8E06-F171055123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DA5E05-8E7C-754E-8E4D-83AD521B7A51}"/>
              </a:ext>
            </a:extLst>
          </p:cNvPr>
          <p:cNvSpPr>
            <a:spLocks noGrp="1"/>
          </p:cNvSpPr>
          <p:nvPr>
            <p:ph type="sldNum" sz="quarter" idx="12"/>
          </p:nvPr>
        </p:nvSpPr>
        <p:spPr/>
        <p:txBody>
          <a:bodyPr/>
          <a:lstStyle/>
          <a:p>
            <a:fld id="{D61DB2D4-CB36-2D46-B7F1-7E5286E48D7F}" type="slidenum">
              <a:rPr lang="en-US" smtClean="0"/>
              <a:t>‹#›</a:t>
            </a:fld>
            <a:endParaRPr lang="en-US"/>
          </a:p>
        </p:txBody>
      </p:sp>
    </p:spTree>
    <p:extLst>
      <p:ext uri="{BB962C8B-B14F-4D97-AF65-F5344CB8AC3E}">
        <p14:creationId xmlns:p14="http://schemas.microsoft.com/office/powerpoint/2010/main" val="245966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5A6C7-DA51-6D48-B426-E8EB0A77A906}"/>
              </a:ext>
            </a:extLst>
          </p:cNvPr>
          <p:cNvSpPr>
            <a:spLocks noGrp="1"/>
          </p:cNvSpPr>
          <p:nvPr>
            <p:ph type="dt" sz="half" idx="10"/>
          </p:nvPr>
        </p:nvSpPr>
        <p:spPr/>
        <p:txBody>
          <a:bodyPr/>
          <a:lstStyle/>
          <a:p>
            <a:fld id="{E9D8D9DB-8381-9B48-8D78-073F443525F6}" type="datetimeFigureOut">
              <a:rPr lang="en-US" smtClean="0"/>
              <a:t>2/27/19</a:t>
            </a:fld>
            <a:endParaRPr lang="en-US"/>
          </a:p>
        </p:txBody>
      </p:sp>
      <p:sp>
        <p:nvSpPr>
          <p:cNvPr id="3" name="Footer Placeholder 2">
            <a:extLst>
              <a:ext uri="{FF2B5EF4-FFF2-40B4-BE49-F238E27FC236}">
                <a16:creationId xmlns:a16="http://schemas.microsoft.com/office/drawing/2014/main" id="{184ADE0D-510F-094D-827D-7B22B0B2AD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CBE303-35AE-6D41-B779-E75BBAA6A6F5}"/>
              </a:ext>
            </a:extLst>
          </p:cNvPr>
          <p:cNvSpPr>
            <a:spLocks noGrp="1"/>
          </p:cNvSpPr>
          <p:nvPr>
            <p:ph type="sldNum" sz="quarter" idx="12"/>
          </p:nvPr>
        </p:nvSpPr>
        <p:spPr/>
        <p:txBody>
          <a:bodyPr/>
          <a:lstStyle/>
          <a:p>
            <a:fld id="{D61DB2D4-CB36-2D46-B7F1-7E5286E48D7F}" type="slidenum">
              <a:rPr lang="en-US" smtClean="0"/>
              <a:t>‹#›</a:t>
            </a:fld>
            <a:endParaRPr lang="en-US"/>
          </a:p>
        </p:txBody>
      </p:sp>
    </p:spTree>
    <p:extLst>
      <p:ext uri="{BB962C8B-B14F-4D97-AF65-F5344CB8AC3E}">
        <p14:creationId xmlns:p14="http://schemas.microsoft.com/office/powerpoint/2010/main" val="257306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D15B-6005-B04A-86E3-70D30CAF5B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F3E435D-2202-8F4B-A35E-36B9BC7D42D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937E9B-4994-F048-8D61-562D7D1B0E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092CA3-2F37-184B-A9C5-CB01EE22D07C}"/>
              </a:ext>
            </a:extLst>
          </p:cNvPr>
          <p:cNvSpPr>
            <a:spLocks noGrp="1"/>
          </p:cNvSpPr>
          <p:nvPr>
            <p:ph type="dt" sz="half" idx="10"/>
          </p:nvPr>
        </p:nvSpPr>
        <p:spPr/>
        <p:txBody>
          <a:bodyPr/>
          <a:lstStyle/>
          <a:p>
            <a:fld id="{E9D8D9DB-8381-9B48-8D78-073F443525F6}" type="datetimeFigureOut">
              <a:rPr lang="en-US" smtClean="0"/>
              <a:t>2/27/19</a:t>
            </a:fld>
            <a:endParaRPr lang="en-US"/>
          </a:p>
        </p:txBody>
      </p:sp>
      <p:sp>
        <p:nvSpPr>
          <p:cNvPr id="6" name="Footer Placeholder 5">
            <a:extLst>
              <a:ext uri="{FF2B5EF4-FFF2-40B4-BE49-F238E27FC236}">
                <a16:creationId xmlns:a16="http://schemas.microsoft.com/office/drawing/2014/main" id="{7625E7C5-70AC-824B-9A08-FC65D68EA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9B00A-3603-8448-AC25-C76A9052CBF9}"/>
              </a:ext>
            </a:extLst>
          </p:cNvPr>
          <p:cNvSpPr>
            <a:spLocks noGrp="1"/>
          </p:cNvSpPr>
          <p:nvPr>
            <p:ph type="sldNum" sz="quarter" idx="12"/>
          </p:nvPr>
        </p:nvSpPr>
        <p:spPr/>
        <p:txBody>
          <a:bodyPr/>
          <a:lstStyle/>
          <a:p>
            <a:fld id="{D61DB2D4-CB36-2D46-B7F1-7E5286E48D7F}" type="slidenum">
              <a:rPr lang="en-US" smtClean="0"/>
              <a:t>‹#›</a:t>
            </a:fld>
            <a:endParaRPr lang="en-US"/>
          </a:p>
        </p:txBody>
      </p:sp>
    </p:spTree>
    <p:extLst>
      <p:ext uri="{BB962C8B-B14F-4D97-AF65-F5344CB8AC3E}">
        <p14:creationId xmlns:p14="http://schemas.microsoft.com/office/powerpoint/2010/main" val="382312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7AE6-0F32-934C-B63C-F7AC43F248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EE0AD3F-A6E5-ED4E-9AE1-BEE28818F0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C9F8D75-1BA0-934E-A596-1AAD6EAE27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24AF54-2573-F745-9D59-4639B8A4A3D1}"/>
              </a:ext>
            </a:extLst>
          </p:cNvPr>
          <p:cNvSpPr>
            <a:spLocks noGrp="1"/>
          </p:cNvSpPr>
          <p:nvPr>
            <p:ph type="dt" sz="half" idx="10"/>
          </p:nvPr>
        </p:nvSpPr>
        <p:spPr/>
        <p:txBody>
          <a:bodyPr/>
          <a:lstStyle/>
          <a:p>
            <a:fld id="{E9D8D9DB-8381-9B48-8D78-073F443525F6}" type="datetimeFigureOut">
              <a:rPr lang="en-US" smtClean="0"/>
              <a:t>2/27/19</a:t>
            </a:fld>
            <a:endParaRPr lang="en-US"/>
          </a:p>
        </p:txBody>
      </p:sp>
      <p:sp>
        <p:nvSpPr>
          <p:cNvPr id="6" name="Footer Placeholder 5">
            <a:extLst>
              <a:ext uri="{FF2B5EF4-FFF2-40B4-BE49-F238E27FC236}">
                <a16:creationId xmlns:a16="http://schemas.microsoft.com/office/drawing/2014/main" id="{CA5C056C-F5D6-C24D-85D7-6AABB32B0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A79771-73AB-1444-ABD2-99DA3CA96F46}"/>
              </a:ext>
            </a:extLst>
          </p:cNvPr>
          <p:cNvSpPr>
            <a:spLocks noGrp="1"/>
          </p:cNvSpPr>
          <p:nvPr>
            <p:ph type="sldNum" sz="quarter" idx="12"/>
          </p:nvPr>
        </p:nvSpPr>
        <p:spPr/>
        <p:txBody>
          <a:bodyPr/>
          <a:lstStyle/>
          <a:p>
            <a:fld id="{D61DB2D4-CB36-2D46-B7F1-7E5286E48D7F}" type="slidenum">
              <a:rPr lang="en-US" smtClean="0"/>
              <a:t>‹#›</a:t>
            </a:fld>
            <a:endParaRPr lang="en-US"/>
          </a:p>
        </p:txBody>
      </p:sp>
    </p:spTree>
    <p:extLst>
      <p:ext uri="{BB962C8B-B14F-4D97-AF65-F5344CB8AC3E}">
        <p14:creationId xmlns:p14="http://schemas.microsoft.com/office/powerpoint/2010/main" val="371480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F031E-2049-9546-B623-B08F562728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AD3DFE-D55D-F046-80BD-9EE428FEC50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D5E99-FB30-094C-9442-65F66422E5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D8D9DB-8381-9B48-8D78-073F443525F6}" type="datetimeFigureOut">
              <a:rPr lang="en-US" smtClean="0"/>
              <a:t>2/27/19</a:t>
            </a:fld>
            <a:endParaRPr lang="en-US"/>
          </a:p>
        </p:txBody>
      </p:sp>
      <p:sp>
        <p:nvSpPr>
          <p:cNvPr id="5" name="Footer Placeholder 4">
            <a:extLst>
              <a:ext uri="{FF2B5EF4-FFF2-40B4-BE49-F238E27FC236}">
                <a16:creationId xmlns:a16="http://schemas.microsoft.com/office/drawing/2014/main" id="{62A7FD6C-16B3-AD40-B019-FD24E2AE89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C02549-FE5D-EF4B-B025-8DAC15CC686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1DB2D4-CB36-2D46-B7F1-7E5286E48D7F}" type="slidenum">
              <a:rPr lang="en-US" smtClean="0"/>
              <a:t>‹#›</a:t>
            </a:fld>
            <a:endParaRPr lang="en-US"/>
          </a:p>
        </p:txBody>
      </p:sp>
    </p:spTree>
    <p:extLst>
      <p:ext uri="{BB962C8B-B14F-4D97-AF65-F5344CB8AC3E}">
        <p14:creationId xmlns:p14="http://schemas.microsoft.com/office/powerpoint/2010/main" val="8621044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Shape 56"/>
          <p:cNvSpPr>
            <a:spLocks noGrp="1"/>
          </p:cNvSpPr>
          <p:nvPr>
            <p:ph type="title"/>
          </p:nvPr>
        </p:nvSpPr>
        <p:spPr>
          <a:xfrm>
            <a:off x="534971" y="5974109"/>
            <a:ext cx="8074057" cy="1207269"/>
          </a:xfrm>
          <a:prstGeom prst="rect">
            <a:avLst/>
          </a:prstGeom>
        </p:spPr>
        <p:txBody>
          <a:bodyPr vert="horz" lIns="91440" tIns="45720" rIns="91440" bIns="45720" rtlCol="0" anchor="b">
            <a:normAutofit fontScale="90000"/>
          </a:bodyPr>
          <a:lstStyle>
            <a:lvl1pPr>
              <a:defRPr b="1" spc="0"/>
            </a:lvl1pPr>
          </a:lstStyle>
          <a:p>
            <a:pPr lvl="0" algn="ctr" defTabSz="914400">
              <a:defRPr sz="1800">
                <a:solidFill>
                  <a:srgbClr val="000000"/>
                </a:solidFill>
              </a:defRPr>
            </a:pPr>
            <a:r>
              <a:rPr lang="en-US" sz="3600">
                <a:solidFill>
                  <a:schemeClr val="bg1"/>
                </a:solidFill>
              </a:rPr>
              <a:t>NADA Services as a Humanitarian Aid Model</a:t>
            </a:r>
            <a:br>
              <a:rPr lang="en-US" sz="3600">
                <a:solidFill>
                  <a:schemeClr val="bg1"/>
                </a:solidFill>
              </a:rPr>
            </a:br>
            <a:r>
              <a:rPr lang="en-US" sz="3600">
                <a:solidFill>
                  <a:schemeClr val="bg1"/>
                </a:solidFill>
              </a:rPr>
              <a:t>for Refugee Care in the Borderlands</a:t>
            </a:r>
            <a:br>
              <a:rPr lang="en-US" sz="1500">
                <a:solidFill>
                  <a:schemeClr val="bg1"/>
                </a:solidFill>
              </a:rPr>
            </a:br>
            <a:br>
              <a:rPr lang="en-US" sz="1500">
                <a:solidFill>
                  <a:schemeClr val="bg1"/>
                </a:solidFill>
              </a:rPr>
            </a:br>
            <a:r>
              <a:rPr lang="en-US" sz="1500">
                <a:solidFill>
                  <a:schemeClr val="bg1"/>
                </a:solidFill>
              </a:rPr>
              <a:t>CROSSROADS COMMUNITY SUPPORTED HEALTHCARE, Las Cruces, NM</a:t>
            </a:r>
            <a:br>
              <a:rPr lang="en-US" sz="1500">
                <a:solidFill>
                  <a:schemeClr val="bg1"/>
                </a:solidFill>
              </a:rPr>
            </a:br>
            <a:br>
              <a:rPr lang="en-US" sz="1500">
                <a:solidFill>
                  <a:schemeClr val="bg1"/>
                </a:solidFill>
              </a:rPr>
            </a:br>
            <a:r>
              <a:rPr lang="en-US" sz="1500">
                <a:solidFill>
                  <a:schemeClr val="bg1"/>
                </a:solidFill>
              </a:rPr>
              <a:t>Promotores Descalzos (Barefoot Health Promoters) Community acupuncture </a:t>
            </a:r>
            <a:br>
              <a:rPr lang="en-US" sz="1500">
                <a:solidFill>
                  <a:schemeClr val="bg1"/>
                </a:solidFill>
              </a:rPr>
            </a:br>
            <a:r>
              <a:rPr lang="en-US" sz="1500">
                <a:solidFill>
                  <a:schemeClr val="bg1"/>
                </a:solidFill>
              </a:rPr>
              <a:t>and NADA school, Catholic Diocese of Juarez, MX</a:t>
            </a:r>
            <a:br>
              <a:rPr lang="en-US" sz="1500">
                <a:solidFill>
                  <a:schemeClr val="bg1"/>
                </a:solidFill>
              </a:rPr>
            </a:br>
            <a:br>
              <a:rPr lang="en-US" sz="1500">
                <a:solidFill>
                  <a:schemeClr val="bg1"/>
                </a:solidFill>
              </a:rPr>
            </a:br>
            <a:r>
              <a:rPr lang="en-US" sz="1500">
                <a:solidFill>
                  <a:schemeClr val="bg1"/>
                </a:solidFill>
              </a:rPr>
              <a:t>CROSSROADSACUPUNCTURE.COM</a:t>
            </a:r>
            <a:br>
              <a:rPr lang="en-US" sz="1500">
                <a:solidFill>
                  <a:schemeClr val="bg1"/>
                </a:solidFill>
              </a:rPr>
            </a:br>
            <a:r>
              <a:rPr lang="en-US" sz="1500">
                <a:solidFill>
                  <a:schemeClr val="bg1"/>
                </a:solidFill>
              </a:rPr>
              <a:t>CONTACT:  CROSSROADSACU@GMAIL.COM</a:t>
            </a:r>
            <a:br>
              <a:rPr lang="en-US" sz="1500">
                <a:solidFill>
                  <a:schemeClr val="bg1"/>
                </a:solidFill>
              </a:rPr>
            </a:br>
            <a:br>
              <a:rPr lang="en-US" sz="1500">
                <a:solidFill>
                  <a:schemeClr val="bg1"/>
                </a:solidFill>
              </a:rPr>
            </a:br>
            <a:endParaRPr lang="en-US" sz="1500" dirty="0">
              <a:solidFill>
                <a:schemeClr val="bg1"/>
              </a:solidFill>
            </a:endParaRPr>
          </a:p>
        </p:txBody>
      </p:sp>
      <p:pic>
        <p:nvPicPr>
          <p:cNvPr id="7" name="image1.jpg">
            <a:extLst>
              <a:ext uri="{FF2B5EF4-FFF2-40B4-BE49-F238E27FC236}">
                <a16:creationId xmlns:a16="http://schemas.microsoft.com/office/drawing/2014/main" id="{6DB0170D-9AEC-D04C-B8C9-5B7F48292F7D}"/>
              </a:ext>
            </a:extLst>
          </p:cNvPr>
          <p:cNvPicPr/>
          <p:nvPr/>
        </p:nvPicPr>
        <p:blipFill>
          <a:blip r:embed="rId2">
            <a:extLst/>
          </a:blip>
          <a:stretch>
            <a:fillRect/>
          </a:stretch>
        </p:blipFill>
        <p:spPr>
          <a:xfrm>
            <a:off x="241300" y="1086823"/>
            <a:ext cx="4094112" cy="2067526"/>
          </a:xfrm>
          <a:prstGeom prst="rect">
            <a:avLst/>
          </a:prstGeom>
        </p:spPr>
      </p:pic>
      <p:cxnSp>
        <p:nvCxnSpPr>
          <p:cNvPr id="70" name="Straight Connector 69">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06013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LogoPromotoresDescalzos.png">
            <a:extLst>
              <a:ext uri="{FF2B5EF4-FFF2-40B4-BE49-F238E27FC236}">
                <a16:creationId xmlns:a16="http://schemas.microsoft.com/office/drawing/2014/main" id="{8C1EC029-8F17-6348-972A-18A3F9A22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287" y="321734"/>
            <a:ext cx="3588709" cy="3597704"/>
          </a:xfrm>
          <a:prstGeom prst="rect">
            <a:avLst/>
          </a:prstGeom>
        </p:spPr>
      </p:pic>
    </p:spTree>
    <p:extLst>
      <p:ext uri="{BB962C8B-B14F-4D97-AF65-F5344CB8AC3E}">
        <p14:creationId xmlns:p14="http://schemas.microsoft.com/office/powerpoint/2010/main" val="34192227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1" name="Straight Connector 22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32" name="Rectangle 22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Shape 186"/>
          <p:cNvSpPr>
            <a:spLocks noGrp="1"/>
          </p:cNvSpPr>
          <p:nvPr>
            <p:ph type="title"/>
          </p:nvPr>
        </p:nvSpPr>
        <p:spPr>
          <a:xfrm>
            <a:off x="395653" y="4756638"/>
            <a:ext cx="8354891" cy="930447"/>
          </a:xfrm>
          <a:prstGeom prst="rect">
            <a:avLst/>
          </a:prstGeom>
        </p:spPr>
        <p:txBody>
          <a:bodyPr vert="horz" lIns="91440" tIns="45720" rIns="91440" bIns="45720" rtlCol="0" anchor="b">
            <a:normAutofit/>
          </a:bodyPr>
          <a:lstStyle>
            <a:lvl1pPr>
              <a:defRPr b="1" spc="-440"/>
            </a:lvl1pPr>
          </a:lstStyle>
          <a:p>
            <a:pPr algn="ctr" defTabSz="914400"/>
            <a:r>
              <a:rPr lang="en-US" sz="1900" cap="all" spc="-60">
                <a:solidFill>
                  <a:srgbClr val="FFFFFF"/>
                </a:solidFill>
              </a:rPr>
              <a:t>Churches offering sanctuary</a:t>
            </a:r>
            <a:br>
              <a:rPr lang="en-US" sz="1900" cap="all" spc="-60">
                <a:solidFill>
                  <a:srgbClr val="FFFFFF"/>
                </a:solidFill>
              </a:rPr>
            </a:br>
            <a:r>
              <a:rPr lang="en-US" sz="1900" cap="all" spc="-60">
                <a:solidFill>
                  <a:srgbClr val="FFFFFF"/>
                </a:solidFill>
              </a:rPr>
              <a:t>nada offered for everyone</a:t>
            </a:r>
            <a:br>
              <a:rPr lang="en-US" sz="1900" cap="all" spc="-60">
                <a:solidFill>
                  <a:srgbClr val="FFFFFF"/>
                </a:solidFill>
              </a:rPr>
            </a:br>
            <a:endParaRPr lang="en-US" sz="1900">
              <a:solidFill>
                <a:srgbClr val="FFFFFF"/>
              </a:solidFill>
            </a:endParaRPr>
          </a:p>
        </p:txBody>
      </p:sp>
      <p:pic>
        <p:nvPicPr>
          <p:cNvPr id="9" name="Picture 8">
            <a:extLst>
              <a:ext uri="{FF2B5EF4-FFF2-40B4-BE49-F238E27FC236}">
                <a16:creationId xmlns:a16="http://schemas.microsoft.com/office/drawing/2014/main" id="{8A6AB253-B989-D64C-B898-DDA6368FF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63" y="307731"/>
            <a:ext cx="2248670" cy="3997637"/>
          </a:xfrm>
          <a:prstGeom prst="rect">
            <a:avLst/>
          </a:prstGeom>
        </p:spPr>
      </p:pic>
      <p:pic>
        <p:nvPicPr>
          <p:cNvPr id="8" name="image40.png">
            <a:extLst>
              <a:ext uri="{FF2B5EF4-FFF2-40B4-BE49-F238E27FC236}">
                <a16:creationId xmlns:a16="http://schemas.microsoft.com/office/drawing/2014/main" id="{67FEF651-2A38-C74B-85F6-B21290389F85}"/>
              </a:ext>
            </a:extLst>
          </p:cNvPr>
          <p:cNvPicPr/>
          <p:nvPr/>
        </p:nvPicPr>
        <p:blipFill>
          <a:blip r:embed="rId3">
            <a:extLst/>
          </a:blip>
          <a:stretch>
            <a:fillRect/>
          </a:stretch>
        </p:blipFill>
        <p:spPr>
          <a:xfrm>
            <a:off x="4812032" y="1063623"/>
            <a:ext cx="4091938" cy="2485852"/>
          </a:xfrm>
          <a:prstGeom prst="rect">
            <a:avLst/>
          </a:prstGeom>
        </p:spPr>
      </p:pic>
      <p:cxnSp>
        <p:nvCxnSpPr>
          <p:cNvPr id="230" name="Straight Connector 22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7640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Shape 186"/>
          <p:cNvSpPr>
            <a:spLocks noGrp="1"/>
          </p:cNvSpPr>
          <p:nvPr>
            <p:ph type="title"/>
          </p:nvPr>
        </p:nvSpPr>
        <p:spPr>
          <a:xfrm>
            <a:off x="409763" y="433545"/>
            <a:ext cx="8354890" cy="930447"/>
          </a:xfrm>
          <a:prstGeom prst="rect">
            <a:avLst/>
          </a:prstGeom>
        </p:spPr>
        <p:txBody>
          <a:bodyPr vert="horz" lIns="91440" tIns="45720" rIns="91440" bIns="45720" rtlCol="0" anchor="b">
            <a:normAutofit fontScale="90000"/>
          </a:bodyPr>
          <a:lstStyle>
            <a:lvl1pPr>
              <a:defRPr b="1" spc="-440"/>
            </a:lvl1pPr>
          </a:lstStyle>
          <a:p>
            <a:pPr lvl="0" algn="ctr" defTabSz="914400">
              <a:defRPr sz="1800" b="0" cap="none" spc="0">
                <a:solidFill>
                  <a:srgbClr val="000000"/>
                </a:solidFill>
              </a:defRPr>
            </a:pPr>
            <a:r>
              <a:rPr lang="en-US" sz="2400" cap="all" spc="-60" dirty="0">
                <a:solidFill>
                  <a:srgbClr val="FFFFFF"/>
                </a:solidFill>
              </a:rPr>
              <a:t>nada Outreach for homeless refugees </a:t>
            </a:r>
            <a:br>
              <a:rPr lang="en-US" sz="1900" b="1" cap="all" spc="-60" dirty="0">
                <a:solidFill>
                  <a:srgbClr val="FFFFFF"/>
                </a:solidFill>
              </a:rPr>
            </a:br>
            <a:r>
              <a:rPr lang="en-US" sz="1900" b="1" cap="all" spc="-60" dirty="0">
                <a:solidFill>
                  <a:srgbClr val="FFFFFF"/>
                </a:solidFill>
              </a:rPr>
              <a:t>migrant caravan camped out </a:t>
            </a:r>
            <a:br>
              <a:rPr lang="en-US" sz="1900" b="1" cap="all" spc="-60" dirty="0">
                <a:solidFill>
                  <a:srgbClr val="FFFFFF"/>
                </a:solidFill>
              </a:rPr>
            </a:br>
            <a:r>
              <a:rPr lang="en-US" sz="1900" b="1" cap="all" spc="-60" dirty="0">
                <a:solidFill>
                  <a:srgbClr val="FFFFFF"/>
                </a:solidFill>
              </a:rPr>
              <a:t>at the </a:t>
            </a:r>
            <a:r>
              <a:rPr lang="en-US" sz="1900" b="1" cap="all" spc="-60" dirty="0" err="1">
                <a:solidFill>
                  <a:srgbClr val="FFFFFF"/>
                </a:solidFill>
              </a:rPr>
              <a:t>rio</a:t>
            </a:r>
            <a:r>
              <a:rPr lang="en-US" sz="1900" b="1" cap="all" spc="-60" dirty="0">
                <a:solidFill>
                  <a:srgbClr val="FFFFFF"/>
                </a:solidFill>
              </a:rPr>
              <a:t> </a:t>
            </a:r>
            <a:r>
              <a:rPr lang="en-US" sz="1900" b="1" cap="all" spc="-60" dirty="0" err="1">
                <a:solidFill>
                  <a:srgbClr val="FFFFFF"/>
                </a:solidFill>
              </a:rPr>
              <a:t>grande</a:t>
            </a:r>
            <a:r>
              <a:rPr lang="en-US" sz="1900" b="1" cap="all" spc="-60" dirty="0">
                <a:solidFill>
                  <a:srgbClr val="FFFFFF"/>
                </a:solidFill>
              </a:rPr>
              <a:t> bridge / border crossing</a:t>
            </a:r>
          </a:p>
        </p:txBody>
      </p:sp>
      <p:cxnSp>
        <p:nvCxnSpPr>
          <p:cNvPr id="192" name="Straight Connector 19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F54F257-1373-394F-91CA-4ADFEF853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30" y="2426818"/>
            <a:ext cx="2998227" cy="3997637"/>
          </a:xfrm>
          <a:prstGeom prst="rect">
            <a:avLst/>
          </a:prstGeom>
        </p:spPr>
      </p:pic>
      <p:cxnSp>
        <p:nvCxnSpPr>
          <p:cNvPr id="194" name="Straight Connector 19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B3FFC7E-669B-D344-886E-48AF9E45E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659" y="2426818"/>
            <a:ext cx="2998227" cy="3997637"/>
          </a:xfrm>
          <a:prstGeom prst="rect">
            <a:avLst/>
          </a:prstGeom>
        </p:spPr>
      </p:pic>
    </p:spTree>
    <p:extLst>
      <p:ext uri="{BB962C8B-B14F-4D97-AF65-F5344CB8AC3E}">
        <p14:creationId xmlns:p14="http://schemas.microsoft.com/office/powerpoint/2010/main" val="158772191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E6B556-A7C2-004D-9923-8902369F68C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09" name="Rectangle 10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Shape 166"/>
          <p:cNvSpPr>
            <a:spLocks noGrp="1"/>
          </p:cNvSpPr>
          <p:nvPr>
            <p:ph type="title"/>
          </p:nvPr>
        </p:nvSpPr>
        <p:spPr>
          <a:xfrm>
            <a:off x="392906" y="5317240"/>
            <a:ext cx="8408194" cy="744836"/>
          </a:xfrm>
          <a:prstGeom prst="rect">
            <a:avLst/>
          </a:prstGeom>
        </p:spPr>
        <p:txBody>
          <a:bodyPr vert="horz" lIns="91440" tIns="45720" rIns="91440" bIns="45720" rtlCol="0" anchor="ctr">
            <a:normAutofit/>
          </a:bodyPr>
          <a:lstStyle/>
          <a:p>
            <a:pPr lvl="0" algn="ctr" defTabSz="914400">
              <a:defRPr sz="1800">
                <a:solidFill>
                  <a:srgbClr val="000000"/>
                </a:solidFill>
              </a:defRPr>
            </a:pPr>
            <a:r>
              <a:rPr lang="en-US" sz="2200" dirty="0">
                <a:solidFill>
                  <a:schemeClr val="tx1">
                    <a:lumMod val="85000"/>
                    <a:lumOff val="15000"/>
                  </a:schemeClr>
                </a:solidFill>
              </a:rPr>
              <a:t>Remembering the dead: Names of Migrants who died crossing the desert to reach the US.</a:t>
            </a:r>
          </a:p>
        </p:txBody>
      </p:sp>
      <p:cxnSp>
        <p:nvCxnSpPr>
          <p:cNvPr id="111" name="Straight Connector 1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0124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 name="Rectangle 10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Shape 166"/>
          <p:cNvSpPr>
            <a:spLocks noGrp="1"/>
          </p:cNvSpPr>
          <p:nvPr>
            <p:ph type="title"/>
          </p:nvPr>
        </p:nvSpPr>
        <p:spPr>
          <a:xfrm>
            <a:off x="417399" y="643467"/>
            <a:ext cx="8408193" cy="744836"/>
          </a:xfrm>
          <a:prstGeom prst="rect">
            <a:avLst/>
          </a:prstGeom>
        </p:spPr>
        <p:txBody>
          <a:bodyPr vert="horz" lIns="91440" tIns="45720" rIns="91440" bIns="45720" rtlCol="0" anchor="ctr">
            <a:normAutofit/>
          </a:bodyPr>
          <a:lstStyle/>
          <a:p>
            <a:pPr lvl="0" algn="ctr" defTabSz="914400">
              <a:defRPr sz="1800" cap="none" spc="0">
                <a:solidFill>
                  <a:srgbClr val="000000"/>
                </a:solidFill>
              </a:defRPr>
            </a:pPr>
            <a:r>
              <a:rPr lang="en-US" sz="1800" b="1" kern="1200" cap="all" spc="19">
                <a:solidFill>
                  <a:schemeClr val="bg1"/>
                </a:solidFill>
                <a:latin typeface="+mj-lt"/>
                <a:ea typeface="+mj-ea"/>
                <a:cs typeface="+mj-cs"/>
              </a:rPr>
              <a:t>NADA integrated into community acupuncture dispensaries in churches</a:t>
            </a:r>
            <a:br>
              <a:rPr lang="en-US" sz="1800" b="1" kern="1200" cap="all" spc="19">
                <a:solidFill>
                  <a:schemeClr val="bg1"/>
                </a:solidFill>
                <a:latin typeface="+mj-lt"/>
                <a:ea typeface="+mj-ea"/>
                <a:cs typeface="+mj-cs"/>
              </a:rPr>
            </a:br>
            <a:endParaRPr lang="en-US" sz="1800" b="1" kern="1200" cap="all" spc="19">
              <a:solidFill>
                <a:schemeClr val="bg1"/>
              </a:solidFill>
              <a:latin typeface="+mj-lt"/>
              <a:ea typeface="+mj-ea"/>
              <a:cs typeface="+mj-cs"/>
            </a:endParaRPr>
          </a:p>
        </p:txBody>
      </p:sp>
      <p:pic>
        <p:nvPicPr>
          <p:cNvPr id="6" name="Picture 5" descr="Eva Soto.JPG">
            <a:extLst>
              <a:ext uri="{FF2B5EF4-FFF2-40B4-BE49-F238E27FC236}">
                <a16:creationId xmlns:a16="http://schemas.microsoft.com/office/drawing/2014/main" id="{763B35AA-8EB3-4541-BF61-98508C3178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449"/>
          <a:stretch/>
        </p:blipFill>
        <p:spPr>
          <a:xfrm>
            <a:off x="534198" y="1675227"/>
            <a:ext cx="8075602" cy="4394199"/>
          </a:xfrm>
          <a:prstGeom prst="rect">
            <a:avLst/>
          </a:prstGeom>
        </p:spPr>
      </p:pic>
    </p:spTree>
    <p:extLst>
      <p:ext uri="{BB962C8B-B14F-4D97-AF65-F5344CB8AC3E}">
        <p14:creationId xmlns:p14="http://schemas.microsoft.com/office/powerpoint/2010/main" val="4963493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Shape 184"/>
          <p:cNvSpPr>
            <a:spLocks noGrp="1"/>
          </p:cNvSpPr>
          <p:nvPr>
            <p:ph type="title"/>
          </p:nvPr>
        </p:nvSpPr>
        <p:spPr>
          <a:xfrm>
            <a:off x="505677" y="914400"/>
            <a:ext cx="2743200" cy="2887579"/>
          </a:xfrm>
          <a:prstGeom prst="rect">
            <a:avLst/>
          </a:prstGeom>
        </p:spPr>
        <p:txBody>
          <a:bodyPr vert="horz" lIns="91440" tIns="45720" rIns="91440" bIns="45720" rtlCol="0" anchor="b">
            <a:normAutofit/>
          </a:bodyPr>
          <a:lstStyle/>
          <a:p>
            <a:pPr lvl="0" algn="ctr" defTabSz="914400">
              <a:defRPr sz="1800" cap="none" spc="0">
                <a:solidFill>
                  <a:srgbClr val="000000"/>
                </a:solidFill>
              </a:defRPr>
            </a:pPr>
            <a:r>
              <a:rPr lang="en-US" sz="3600" kern="1200" cap="all" spc="22" dirty="0">
                <a:solidFill>
                  <a:srgbClr val="FFFFFF"/>
                </a:solidFill>
                <a:latin typeface="+mj-lt"/>
                <a:ea typeface="+mj-ea"/>
                <a:cs typeface="+mj-cs"/>
              </a:rPr>
              <a:t>Nada offered after mass</a:t>
            </a:r>
          </a:p>
        </p:txBody>
      </p:sp>
      <p:sp>
        <p:nvSpPr>
          <p:cNvPr id="185" name="Shape 185"/>
          <p:cNvSpPr>
            <a:spLocks noGrp="1"/>
          </p:cNvSpPr>
          <p:nvPr>
            <p:ph type="body" idx="1"/>
          </p:nvPr>
        </p:nvSpPr>
        <p:spPr>
          <a:xfrm>
            <a:off x="505677" y="4170501"/>
            <a:ext cx="2743200" cy="1525597"/>
          </a:xfrm>
          <a:prstGeom prst="rect">
            <a:avLst/>
          </a:prstGeom>
        </p:spPr>
        <p:txBody>
          <a:bodyPr vert="horz" lIns="91440" tIns="45720" rIns="91440" bIns="45720" rtlCol="0">
            <a:normAutofit/>
          </a:bodyPr>
          <a:lstStyle/>
          <a:p>
            <a:pPr marL="0" lvl="1" indent="0" algn="ctr" defTabSz="914400">
              <a:spcBef>
                <a:spcPts val="1000"/>
              </a:spcBef>
              <a:buNone/>
              <a:defRPr sz="1800">
                <a:solidFill>
                  <a:srgbClr val="000000"/>
                </a:solidFill>
              </a:defRPr>
            </a:pPr>
            <a:r>
              <a:rPr lang="en-US" sz="1700" kern="1200" dirty="0">
                <a:solidFill>
                  <a:srgbClr val="FFFFFF"/>
                </a:solidFill>
                <a:latin typeface="+mn-lt"/>
                <a:ea typeface="+mn-ea"/>
                <a:cs typeface="+mn-cs"/>
              </a:rPr>
              <a:t>Students from the </a:t>
            </a:r>
            <a:r>
              <a:rPr lang="en-US" sz="1700" kern="1200" dirty="0" err="1">
                <a:solidFill>
                  <a:srgbClr val="FFFFFF"/>
                </a:solidFill>
                <a:latin typeface="+mn-lt"/>
                <a:ea typeface="+mn-ea"/>
                <a:cs typeface="+mn-cs"/>
              </a:rPr>
              <a:t>Raramuri</a:t>
            </a:r>
            <a:r>
              <a:rPr lang="en-US" sz="1700" kern="1200" dirty="0">
                <a:solidFill>
                  <a:srgbClr val="FFFFFF"/>
                </a:solidFill>
                <a:latin typeface="+mn-lt"/>
                <a:ea typeface="+mn-ea"/>
                <a:cs typeface="+mn-cs"/>
              </a:rPr>
              <a:t> tribe, and nuns from local parishes in Copper Canyon, Mexico </a:t>
            </a:r>
          </a:p>
        </p:txBody>
      </p:sp>
      <p:cxnSp>
        <p:nvCxnSpPr>
          <p:cNvPr id="191" name="Straight Connector 19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29965352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Shape 173"/>
          <p:cNvSpPr>
            <a:spLocks noGrp="1"/>
          </p:cNvSpPr>
          <p:nvPr>
            <p:ph type="title"/>
          </p:nvPr>
        </p:nvSpPr>
        <p:spPr>
          <a:xfrm>
            <a:off x="771525" y="1967266"/>
            <a:ext cx="1971675" cy="2547257"/>
          </a:xfrm>
          <a:prstGeom prst="rect">
            <a:avLst/>
          </a:prstGeom>
          <a:noFill/>
        </p:spPr>
        <p:txBody>
          <a:bodyPr vert="horz" lIns="91440" tIns="45720" rIns="91440" bIns="45720" rtlCol="0" anchor="ctr">
            <a:normAutofit/>
          </a:bodyPr>
          <a:lstStyle/>
          <a:p>
            <a:pPr lvl="0" algn="ctr" defTabSz="914400">
              <a:defRPr sz="1800" cap="none" spc="0">
                <a:solidFill>
                  <a:srgbClr val="000000"/>
                </a:solidFill>
              </a:defRPr>
            </a:pPr>
            <a:r>
              <a:rPr lang="en-US" sz="1900" kern="1200" cap="all">
                <a:solidFill>
                  <a:srgbClr val="FFFFFF"/>
                </a:solidFill>
                <a:latin typeface="+mj-lt"/>
                <a:ea typeface="+mj-ea"/>
                <a:cs typeface="+mj-cs"/>
              </a:rPr>
              <a:t>Challenges of Outside Aid  and the </a:t>
            </a:r>
            <a:br>
              <a:rPr lang="en-US" sz="1900" kern="1200" cap="all">
                <a:solidFill>
                  <a:srgbClr val="FFFFFF"/>
                </a:solidFill>
                <a:latin typeface="+mj-lt"/>
                <a:ea typeface="+mj-ea"/>
                <a:cs typeface="+mj-cs"/>
              </a:rPr>
            </a:br>
            <a:r>
              <a:rPr lang="en-US" sz="1900" kern="1200" cap="all">
                <a:solidFill>
                  <a:srgbClr val="FFFFFF"/>
                </a:solidFill>
                <a:latin typeface="+mj-lt"/>
                <a:ea typeface="+mj-ea"/>
                <a:cs typeface="+mj-cs"/>
              </a:rPr>
              <a:t> Strengths of the NADA Model for humanitarian aid</a:t>
            </a:r>
          </a:p>
        </p:txBody>
      </p:sp>
      <p:graphicFrame>
        <p:nvGraphicFramePr>
          <p:cNvPr id="174" name="Table 174"/>
          <p:cNvGraphicFramePr/>
          <p:nvPr>
            <p:extLst>
              <p:ext uri="{D42A27DB-BD31-4B8C-83A1-F6EECF244321}">
                <p14:modId xmlns:p14="http://schemas.microsoft.com/office/powerpoint/2010/main" val="2768263433"/>
              </p:ext>
            </p:extLst>
          </p:nvPr>
        </p:nvGraphicFramePr>
        <p:xfrm>
          <a:off x="3582987" y="1041790"/>
          <a:ext cx="5085526" cy="5010442"/>
        </p:xfrm>
        <a:graphic>
          <a:graphicData uri="http://schemas.openxmlformats.org/drawingml/2006/table">
            <a:tbl>
              <a:tblPr firstRow="1" bandRow="1">
                <a:tableStyleId>{4C3C2611-4C71-4FC5-86AE-919BDF0F9419}</a:tableStyleId>
              </a:tblPr>
              <a:tblGrid>
                <a:gridCol w="1597887">
                  <a:extLst>
                    <a:ext uri="{9D8B030D-6E8A-4147-A177-3AD203B41FA5}">
                      <a16:colId xmlns:a16="http://schemas.microsoft.com/office/drawing/2014/main" val="20000"/>
                    </a:ext>
                  </a:extLst>
                </a:gridCol>
                <a:gridCol w="1562556">
                  <a:extLst>
                    <a:ext uri="{9D8B030D-6E8A-4147-A177-3AD203B41FA5}">
                      <a16:colId xmlns:a16="http://schemas.microsoft.com/office/drawing/2014/main" val="20001"/>
                    </a:ext>
                  </a:extLst>
                </a:gridCol>
                <a:gridCol w="1925083">
                  <a:extLst>
                    <a:ext uri="{9D8B030D-6E8A-4147-A177-3AD203B41FA5}">
                      <a16:colId xmlns:a16="http://schemas.microsoft.com/office/drawing/2014/main" val="20002"/>
                    </a:ext>
                  </a:extLst>
                </a:gridCol>
              </a:tblGrid>
              <a:tr h="522040">
                <a:tc>
                  <a:txBody>
                    <a:bodyPr/>
                    <a:lstStyle/>
                    <a:p>
                      <a:pPr lvl="0" algn="l" defTabSz="457200">
                        <a:tabLst>
                          <a:tab pos="825500" algn="l"/>
                        </a:tabLst>
                        <a:defRPr sz="1800" b="0" i="0">
                          <a:solidFill>
                            <a:srgbClr val="000000"/>
                          </a:solidFill>
                        </a:defRPr>
                      </a:pPr>
                      <a:r>
                        <a:rPr sz="1400">
                          <a:solidFill>
                            <a:srgbClr val="FFFFFF"/>
                          </a:solidFill>
                          <a:uFill>
                            <a:solidFill>
                              <a:srgbClr val="FFFFFF"/>
                            </a:solidFill>
                          </a:uFill>
                          <a:latin typeface="Calibri"/>
                          <a:ea typeface="Calibri"/>
                          <a:cs typeface="Calibri"/>
                          <a:sym typeface="Calibri"/>
                        </a:rPr>
                        <a:t>Challenges with Outside Aid Projects</a:t>
                      </a:r>
                    </a:p>
                  </a:txBody>
                  <a:tcPr marL="36867" marR="36867" marT="36867" marB="36867" horzOverflow="overflow">
                    <a:lnL w="12700">
                      <a:solidFill>
                        <a:srgbClr val="AAC56C"/>
                      </a:solidFill>
                      <a:round/>
                    </a:lnL>
                    <a:lnR w="12700">
                      <a:miter lim="400000"/>
                    </a:lnR>
                    <a:lnT w="12700">
                      <a:solidFill>
                        <a:srgbClr val="AAC56C"/>
                      </a:solidFill>
                      <a:round/>
                    </a:lnT>
                    <a:lnB w="12700">
                      <a:solidFill>
                        <a:srgbClr val="AAC56C"/>
                      </a:solidFill>
                      <a:round/>
                    </a:lnB>
                    <a:solidFill>
                      <a:srgbClr val="AAC56C"/>
                    </a:solidFill>
                  </a:tcPr>
                </a:tc>
                <a:tc>
                  <a:txBody>
                    <a:bodyPr/>
                    <a:lstStyle/>
                    <a:p>
                      <a:pPr lvl="0" algn="l" defTabSz="457200">
                        <a:tabLst>
                          <a:tab pos="825500" algn="l"/>
                        </a:tabLst>
                        <a:defRPr sz="1800" b="0" i="0">
                          <a:solidFill>
                            <a:srgbClr val="000000"/>
                          </a:solidFill>
                        </a:defRPr>
                      </a:pPr>
                      <a:r>
                        <a:rPr sz="1400">
                          <a:solidFill>
                            <a:srgbClr val="FFFFFF"/>
                          </a:solidFill>
                          <a:uFill>
                            <a:solidFill>
                              <a:srgbClr val="FFFFFF"/>
                            </a:solidFill>
                          </a:uFill>
                          <a:latin typeface="Calibri"/>
                          <a:ea typeface="Calibri"/>
                          <a:cs typeface="Calibri"/>
                          <a:sym typeface="Calibri"/>
                        </a:rPr>
                        <a:t>Specific Problems presented</a:t>
                      </a:r>
                    </a:p>
                  </a:txBody>
                  <a:tcPr marL="36867" marR="36867" marT="36867" marB="36867" horzOverflow="overflow">
                    <a:lnL w="12700">
                      <a:miter lim="400000"/>
                    </a:lnL>
                    <a:lnR w="12700">
                      <a:miter lim="400000"/>
                    </a:lnR>
                    <a:lnT w="12700">
                      <a:solidFill>
                        <a:srgbClr val="AAC56C"/>
                      </a:solidFill>
                      <a:round/>
                    </a:lnT>
                    <a:lnB w="12700">
                      <a:solidFill>
                        <a:srgbClr val="AAC56C"/>
                      </a:solidFill>
                      <a:round/>
                    </a:lnB>
                    <a:solidFill>
                      <a:srgbClr val="AAC56C"/>
                    </a:solidFill>
                  </a:tcPr>
                </a:tc>
                <a:tc>
                  <a:txBody>
                    <a:bodyPr/>
                    <a:lstStyle/>
                    <a:p>
                      <a:pPr lvl="0" algn="l" defTabSz="457200">
                        <a:tabLst>
                          <a:tab pos="825500" algn="l"/>
                        </a:tabLst>
                        <a:defRPr sz="1800" b="0" i="0">
                          <a:solidFill>
                            <a:srgbClr val="000000"/>
                          </a:solidFill>
                        </a:defRPr>
                      </a:pPr>
                      <a:r>
                        <a:rPr sz="1400">
                          <a:solidFill>
                            <a:srgbClr val="FFFFFF"/>
                          </a:solidFill>
                          <a:uFill>
                            <a:solidFill>
                              <a:srgbClr val="FFFFFF"/>
                            </a:solidFill>
                          </a:uFill>
                          <a:latin typeface="Calibri"/>
                          <a:ea typeface="Calibri"/>
                          <a:cs typeface="Calibri"/>
                          <a:sym typeface="Calibri"/>
                        </a:rPr>
                        <a:t>Strengths of the NADA Model</a:t>
                      </a:r>
                    </a:p>
                  </a:txBody>
                  <a:tcPr marL="36867" marR="36867" marT="36867" marB="36867" horzOverflow="overflow">
                    <a:lnL w="12700">
                      <a:miter lim="400000"/>
                    </a:lnL>
                    <a:lnR w="12700">
                      <a:solidFill>
                        <a:srgbClr val="AAC56C"/>
                      </a:solidFill>
                      <a:round/>
                    </a:lnR>
                    <a:lnT w="12700">
                      <a:solidFill>
                        <a:srgbClr val="AAC56C"/>
                      </a:solidFill>
                      <a:round/>
                    </a:lnT>
                    <a:lnB w="12700">
                      <a:solidFill>
                        <a:srgbClr val="AAC56C"/>
                      </a:solidFill>
                      <a:round/>
                    </a:lnB>
                    <a:solidFill>
                      <a:srgbClr val="AAC56C"/>
                    </a:solidFill>
                  </a:tcPr>
                </a:tc>
                <a:extLst>
                  <a:ext uri="{0D108BD9-81ED-4DB2-BD59-A6C34878D82A}">
                    <a16:rowId xmlns:a16="http://schemas.microsoft.com/office/drawing/2014/main" val="10000"/>
                  </a:ext>
                </a:extLst>
              </a:tr>
              <a:tr h="1347866">
                <a:tc>
                  <a:txBody>
                    <a:bodyPr/>
                    <a:lstStyle/>
                    <a:p>
                      <a:pPr lvl="0" algn="l" defTabSz="457200">
                        <a:tabLst>
                          <a:tab pos="825500" algn="l"/>
                        </a:tabLst>
                        <a:defRPr sz="1800" b="0" i="0">
                          <a:solidFill>
                            <a:srgbClr val="000000"/>
                          </a:solidFill>
                        </a:defRPr>
                      </a:pPr>
                      <a:r>
                        <a:rPr sz="1400">
                          <a:uFill>
                            <a:solidFill/>
                          </a:uFill>
                          <a:latin typeface="Calibri"/>
                          <a:ea typeface="Calibri"/>
                          <a:cs typeface="Calibri"/>
                          <a:sym typeface="Calibri"/>
                        </a:rPr>
                        <a:t>Cultural competency</a:t>
                      </a:r>
                    </a:p>
                  </a:txBody>
                  <a:tcPr marL="36867" marR="36867" marT="36867" marB="36867" horzOverflow="overflow">
                    <a:lnL w="12700">
                      <a:solidFill>
                        <a:srgbClr val="AAC56C"/>
                      </a:solidFill>
                      <a:round/>
                    </a:lnL>
                    <a:lnR w="12700">
                      <a:miter lim="400000"/>
                    </a:lnR>
                    <a:lnT w="12700">
                      <a:solidFill>
                        <a:srgbClr val="AAC56C"/>
                      </a:solidFill>
                      <a:round/>
                    </a:lnT>
                    <a:lnB w="12700">
                      <a:solidFill>
                        <a:srgbClr val="AAC56C"/>
                      </a:solidFill>
                      <a:round/>
                    </a:lnB>
                    <a:solidFill>
                      <a:srgbClr val="F7FAF2"/>
                    </a:solidFill>
                  </a:tcPr>
                </a:tc>
                <a:tc>
                  <a:txBody>
                    <a:bodyPr/>
                    <a:lstStyle/>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Language barriers</a:t>
                      </a:r>
                    </a:p>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Outsiders doing the work</a:t>
                      </a:r>
                    </a:p>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Local systems, customs aren’t respected</a:t>
                      </a:r>
                    </a:p>
                  </a:txBody>
                  <a:tcPr marL="36867" marR="36867" marT="36867" marB="36867" horzOverflow="overflow">
                    <a:lnL w="12700">
                      <a:miter lim="400000"/>
                    </a:lnL>
                    <a:lnR w="12700">
                      <a:miter lim="400000"/>
                    </a:lnR>
                    <a:lnT w="12700">
                      <a:solidFill>
                        <a:srgbClr val="AAC56C"/>
                      </a:solidFill>
                      <a:round/>
                    </a:lnT>
                    <a:lnB w="12700">
                      <a:solidFill>
                        <a:srgbClr val="AAC56C"/>
                      </a:solidFill>
                      <a:round/>
                    </a:lnB>
                    <a:solidFill>
                      <a:srgbClr val="F7FAF2"/>
                    </a:solidFill>
                  </a:tcPr>
                </a:tc>
                <a:tc>
                  <a:txBody>
                    <a:bodyPr/>
                    <a:lstStyle/>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NADA is non verbal</a:t>
                      </a:r>
                    </a:p>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Can be performed by local personnel</a:t>
                      </a:r>
                    </a:p>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Designed to function within local systems</a:t>
                      </a:r>
                    </a:p>
                  </a:txBody>
                  <a:tcPr marL="36867" marR="36867" marT="36867" marB="36867" horzOverflow="overflow">
                    <a:lnL w="12700">
                      <a:miter lim="400000"/>
                    </a:lnL>
                    <a:lnR w="12700">
                      <a:solidFill>
                        <a:srgbClr val="AAC56C"/>
                      </a:solidFill>
                      <a:round/>
                    </a:lnR>
                    <a:lnT w="12700">
                      <a:solidFill>
                        <a:srgbClr val="AAC56C"/>
                      </a:solidFill>
                      <a:round/>
                    </a:lnT>
                    <a:lnB w="12700">
                      <a:solidFill>
                        <a:srgbClr val="AAC56C"/>
                      </a:solidFill>
                      <a:round/>
                    </a:lnB>
                    <a:solidFill>
                      <a:srgbClr val="F7FAF2"/>
                    </a:solidFill>
                  </a:tcPr>
                </a:tc>
                <a:extLst>
                  <a:ext uri="{0D108BD9-81ED-4DB2-BD59-A6C34878D82A}">
                    <a16:rowId xmlns:a16="http://schemas.microsoft.com/office/drawing/2014/main" val="10001"/>
                  </a:ext>
                </a:extLst>
              </a:tr>
              <a:tr h="1347866">
                <a:tc>
                  <a:txBody>
                    <a:bodyPr/>
                    <a:lstStyle/>
                    <a:p>
                      <a:pPr lvl="0" algn="l" defTabSz="457200">
                        <a:tabLst>
                          <a:tab pos="825500" algn="l"/>
                        </a:tabLst>
                        <a:defRPr sz="1800" b="0" i="0">
                          <a:solidFill>
                            <a:srgbClr val="000000"/>
                          </a:solidFill>
                        </a:defRPr>
                      </a:pPr>
                      <a:r>
                        <a:rPr sz="1400">
                          <a:uFill>
                            <a:solidFill/>
                          </a:uFill>
                          <a:latin typeface="Calibri"/>
                          <a:ea typeface="Calibri"/>
                          <a:cs typeface="Calibri"/>
                          <a:sym typeface="Calibri"/>
                        </a:rPr>
                        <a:t>Sustainability</a:t>
                      </a:r>
                    </a:p>
                  </a:txBody>
                  <a:tcPr marL="36867" marR="36867" marT="36867" marB="36867" horzOverflow="overflow">
                    <a:lnL w="12700">
                      <a:solidFill>
                        <a:srgbClr val="AAC56C"/>
                      </a:solidFill>
                      <a:round/>
                    </a:lnL>
                    <a:lnR w="12700">
                      <a:miter lim="400000"/>
                    </a:lnR>
                    <a:lnT w="12700">
                      <a:solidFill>
                        <a:srgbClr val="AAC56C"/>
                      </a:solidFill>
                      <a:round/>
                    </a:lnT>
                    <a:lnB w="12700">
                      <a:solidFill>
                        <a:srgbClr val="AAC56C"/>
                      </a:solidFill>
                      <a:round/>
                    </a:lnB>
                    <a:solidFill>
                      <a:srgbClr val="FFFFFF"/>
                    </a:solidFill>
                  </a:tcPr>
                </a:tc>
                <a:tc>
                  <a:txBody>
                    <a:bodyPr/>
                    <a:lstStyle/>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Dependency on outside aid</a:t>
                      </a:r>
                    </a:p>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Contracting outside aid specialists is expensive</a:t>
                      </a:r>
                    </a:p>
                  </a:txBody>
                  <a:tcPr marL="36867" marR="36867" marT="36867" marB="36867" horzOverflow="overflow">
                    <a:lnL w="12700">
                      <a:miter lim="400000"/>
                    </a:lnL>
                    <a:lnR w="12700">
                      <a:miter lim="400000"/>
                    </a:lnR>
                    <a:lnT w="12700">
                      <a:solidFill>
                        <a:srgbClr val="AAC56C"/>
                      </a:solidFill>
                      <a:round/>
                    </a:lnT>
                    <a:lnB w="12700">
                      <a:solidFill>
                        <a:srgbClr val="AAC56C"/>
                      </a:solidFill>
                      <a:round/>
                    </a:lnB>
                    <a:solidFill>
                      <a:srgbClr val="FFFFFF"/>
                    </a:solidFill>
                  </a:tcPr>
                </a:tc>
                <a:tc>
                  <a:txBody>
                    <a:bodyPr/>
                    <a:lstStyle/>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Needles are inexpensive</a:t>
                      </a:r>
                    </a:p>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Lay personnel can learn and apply safely and effectively</a:t>
                      </a:r>
                    </a:p>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Designed to empower local communities </a:t>
                      </a:r>
                    </a:p>
                  </a:txBody>
                  <a:tcPr marL="36867" marR="36867" marT="36867" marB="36867" horzOverflow="overflow">
                    <a:lnL w="12700">
                      <a:miter lim="400000"/>
                    </a:lnL>
                    <a:lnR w="12700">
                      <a:solidFill>
                        <a:srgbClr val="AAC56C"/>
                      </a:solidFill>
                      <a:round/>
                    </a:lnR>
                    <a:lnT w="12700">
                      <a:solidFill>
                        <a:srgbClr val="AAC56C"/>
                      </a:solidFill>
                      <a:round/>
                    </a:lnT>
                    <a:lnB w="12700">
                      <a:solidFill>
                        <a:srgbClr val="AAC56C"/>
                      </a:solidFill>
                      <a:round/>
                    </a:lnB>
                    <a:solidFill>
                      <a:srgbClr val="FFFFFF"/>
                    </a:solidFill>
                  </a:tcPr>
                </a:tc>
                <a:extLst>
                  <a:ext uri="{0D108BD9-81ED-4DB2-BD59-A6C34878D82A}">
                    <a16:rowId xmlns:a16="http://schemas.microsoft.com/office/drawing/2014/main" val="10002"/>
                  </a:ext>
                </a:extLst>
              </a:tr>
              <a:tr h="1554322">
                <a:tc>
                  <a:txBody>
                    <a:bodyPr/>
                    <a:lstStyle/>
                    <a:p>
                      <a:pPr lvl="0" algn="l" defTabSz="457200">
                        <a:tabLst>
                          <a:tab pos="825500" algn="l"/>
                        </a:tabLst>
                        <a:defRPr sz="1800" b="0" i="0">
                          <a:solidFill>
                            <a:srgbClr val="000000"/>
                          </a:solidFill>
                        </a:defRPr>
                      </a:pPr>
                      <a:r>
                        <a:rPr sz="1400">
                          <a:uFill>
                            <a:solidFill/>
                          </a:uFill>
                          <a:latin typeface="Calibri"/>
                          <a:ea typeface="Calibri"/>
                          <a:cs typeface="Calibri"/>
                          <a:sym typeface="Calibri"/>
                        </a:rPr>
                        <a:t>Use of the Western Psych Model</a:t>
                      </a:r>
                    </a:p>
                  </a:txBody>
                  <a:tcPr marL="36867" marR="36867" marT="36867" marB="36867" horzOverflow="overflow">
                    <a:lnL w="12700">
                      <a:solidFill>
                        <a:srgbClr val="AAC56C"/>
                      </a:solidFill>
                      <a:round/>
                    </a:lnL>
                    <a:lnR w="12700">
                      <a:miter lim="400000"/>
                    </a:lnR>
                    <a:lnT w="12700">
                      <a:solidFill>
                        <a:srgbClr val="AAC56C"/>
                      </a:solidFill>
                      <a:round/>
                    </a:lnT>
                    <a:lnB w="12700">
                      <a:solidFill>
                        <a:srgbClr val="AAC56C"/>
                      </a:solidFill>
                      <a:round/>
                    </a:lnB>
                    <a:solidFill>
                      <a:srgbClr val="F7FAF2"/>
                    </a:solidFill>
                  </a:tcPr>
                </a:tc>
                <a:tc>
                  <a:txBody>
                    <a:bodyPr/>
                    <a:lstStyle/>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Potential inappropriateness of DSM Diagnosis</a:t>
                      </a:r>
                    </a:p>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Drug therapy and talk therapy not always appropriate </a:t>
                      </a:r>
                    </a:p>
                  </a:txBody>
                  <a:tcPr marL="36867" marR="36867" marT="36867" marB="36867" horzOverflow="overflow">
                    <a:lnL w="12700">
                      <a:miter lim="400000"/>
                    </a:lnL>
                    <a:lnR w="12700">
                      <a:miter lim="400000"/>
                    </a:lnR>
                    <a:lnT w="12700">
                      <a:solidFill>
                        <a:srgbClr val="AAC56C"/>
                      </a:solidFill>
                      <a:round/>
                    </a:lnT>
                    <a:lnB w="12700">
                      <a:solidFill>
                        <a:srgbClr val="AAC56C"/>
                      </a:solidFill>
                      <a:round/>
                    </a:lnB>
                    <a:solidFill>
                      <a:srgbClr val="F7FAF2"/>
                    </a:solidFill>
                  </a:tcPr>
                </a:tc>
                <a:tc>
                  <a:txBody>
                    <a:bodyPr/>
                    <a:lstStyle/>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NADA requires no diagnosis</a:t>
                      </a:r>
                    </a:p>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Ear acu is not a drug</a:t>
                      </a:r>
                    </a:p>
                    <a:p>
                      <a:pPr lvl="0" algn="l" defTabSz="457200">
                        <a:buClr>
                          <a:srgbClr val="000000"/>
                        </a:buClr>
                        <a:buSzPct val="100000"/>
                        <a:buFont typeface="Arial"/>
                        <a:buChar char="•"/>
                        <a:tabLst>
                          <a:tab pos="825500" algn="l"/>
                        </a:tabLst>
                        <a:defRPr sz="1800" b="0" i="0">
                          <a:solidFill>
                            <a:srgbClr val="000000"/>
                          </a:solidFill>
                        </a:defRPr>
                      </a:pPr>
                      <a:r>
                        <a:rPr sz="1400">
                          <a:uFill>
                            <a:solidFill/>
                          </a:uFill>
                          <a:latin typeface="Calibri"/>
                          <a:ea typeface="Calibri"/>
                          <a:cs typeface="Calibri"/>
                          <a:sym typeface="Calibri"/>
                        </a:rPr>
                        <a:t> Designed to function as a brokering and complementary role within the western model</a:t>
                      </a:r>
                    </a:p>
                  </a:txBody>
                  <a:tcPr marL="36867" marR="36867" marT="36867" marB="36867" horzOverflow="overflow">
                    <a:lnL w="12700">
                      <a:miter lim="400000"/>
                    </a:lnL>
                    <a:lnR w="12700">
                      <a:solidFill>
                        <a:srgbClr val="AAC56C"/>
                      </a:solidFill>
                      <a:round/>
                    </a:lnR>
                    <a:lnT w="12700">
                      <a:solidFill>
                        <a:srgbClr val="AAC56C"/>
                      </a:solidFill>
                      <a:round/>
                    </a:lnT>
                    <a:lnB w="12700">
                      <a:solidFill>
                        <a:srgbClr val="AAC56C"/>
                      </a:solidFill>
                      <a:round/>
                    </a:lnB>
                    <a:solidFill>
                      <a:srgbClr val="F7FAF2"/>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 name="image23.jpeg"/>
          <p:cNvPicPr/>
          <p:nvPr/>
        </p:nvPicPr>
        <p:blipFill rotWithShape="1">
          <a:blip r:embed="rId2">
            <a:extLst/>
          </a:blip>
          <a:srcRect/>
          <a:stretch/>
        </p:blipFill>
        <p:spPr>
          <a:xfrm>
            <a:off x="-1" y="10"/>
            <a:ext cx="9144000" cy="6857990"/>
          </a:xfrm>
          <a:prstGeom prst="rect">
            <a:avLst/>
          </a:prstGeom>
        </p:spPr>
      </p:pic>
      <p:sp>
        <p:nvSpPr>
          <p:cNvPr id="13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119" name="Shape 119"/>
          <p:cNvSpPr>
            <a:spLocks noGrp="1"/>
          </p:cNvSpPr>
          <p:nvPr>
            <p:ph type="title"/>
          </p:nvPr>
        </p:nvSpPr>
        <p:spPr>
          <a:xfrm>
            <a:off x="568370" y="3149961"/>
            <a:ext cx="3153103" cy="1007066"/>
          </a:xfrm>
          <a:prstGeom prst="rect">
            <a:avLst/>
          </a:prstGeom>
        </p:spPr>
        <p:txBody>
          <a:bodyPr vert="horz" lIns="91440" tIns="45720" rIns="91440" bIns="45720" rtlCol="0" anchor="ctr">
            <a:normAutofit/>
          </a:bodyPr>
          <a:lstStyle>
            <a:lvl1pPr>
              <a:defRPr b="1" spc="-500"/>
            </a:lvl1pPr>
          </a:lstStyle>
          <a:p>
            <a:pPr lvl="0" algn="ctr" defTabSz="914400">
              <a:defRPr sz="1800" b="0" cap="none" spc="0">
                <a:solidFill>
                  <a:srgbClr val="000000"/>
                </a:solidFill>
              </a:defRPr>
            </a:pPr>
            <a:r>
              <a:rPr lang="en-US" sz="3150" kern="1200" cap="all">
                <a:solidFill>
                  <a:schemeClr val="tx1"/>
                </a:solidFill>
                <a:latin typeface="+mj-lt"/>
                <a:ea typeface="+mj-ea"/>
                <a:cs typeface="+mj-cs"/>
              </a:rPr>
              <a:t>How you can support </a:t>
            </a:r>
            <a:endParaRPr lang="en-US" sz="3150" b="1" kern="1200" cap="all" spc="-500">
              <a:solidFill>
                <a:schemeClr val="tx1"/>
              </a:solidFill>
              <a:latin typeface="+mj-lt"/>
              <a:ea typeface="+mj-ea"/>
              <a:cs typeface="+mj-cs"/>
            </a:endParaRPr>
          </a:p>
        </p:txBody>
      </p:sp>
      <p:cxnSp>
        <p:nvCxnSpPr>
          <p:cNvPr id="131" name="Straight Connector 12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20" name="Shape 120"/>
          <p:cNvSpPr>
            <a:spLocks noGrp="1"/>
          </p:cNvSpPr>
          <p:nvPr>
            <p:ph type="body" idx="1"/>
          </p:nvPr>
        </p:nvSpPr>
        <p:spPr>
          <a:xfrm>
            <a:off x="430421" y="4277679"/>
            <a:ext cx="3444766" cy="1964879"/>
          </a:xfrm>
          <a:prstGeom prst="rect">
            <a:avLst/>
          </a:prstGeom>
        </p:spPr>
        <p:txBody>
          <a:bodyPr vert="horz" lIns="91440" tIns="45720" rIns="91440" bIns="45720" rtlCol="0" anchor="ctr">
            <a:normAutofit/>
          </a:bodyPr>
          <a:lstStyle/>
          <a:p>
            <a:pPr marL="342900" lvl="0" indent="-228600" defTabSz="914400">
              <a:spcBef>
                <a:spcPts val="300"/>
              </a:spcBef>
              <a:buClr>
                <a:srgbClr val="FFD877"/>
              </a:buClr>
              <a:buSzPct val="125000"/>
              <a:buFont typeface="Arial" panose="020B0604020202020204" pitchFamily="34" charset="0"/>
              <a:buChar char="•"/>
              <a:defRPr sz="1800">
                <a:solidFill>
                  <a:srgbClr val="000000"/>
                </a:solidFill>
              </a:defRPr>
            </a:pPr>
            <a:r>
              <a:rPr lang="en-US" sz="1575">
                <a:uFill>
                  <a:solidFill/>
                </a:uFill>
              </a:rPr>
              <a:t>Volunteers and Donations needed</a:t>
            </a:r>
          </a:p>
          <a:p>
            <a:pPr marL="342900" lvl="0" indent="-228600" defTabSz="914400">
              <a:spcBef>
                <a:spcPts val="300"/>
              </a:spcBef>
              <a:buClr>
                <a:srgbClr val="FFD877"/>
              </a:buClr>
              <a:buSzPct val="125000"/>
              <a:buFont typeface="Arial" panose="020B0604020202020204" pitchFamily="34" charset="0"/>
              <a:buChar char="•"/>
              <a:defRPr sz="1800">
                <a:solidFill>
                  <a:srgbClr val="000000"/>
                </a:solidFill>
              </a:defRPr>
            </a:pPr>
            <a:r>
              <a:rPr lang="en-US" sz="1575">
                <a:uFill>
                  <a:solidFill/>
                </a:uFill>
              </a:rPr>
              <a:t>Crossroadsacupuncture.com</a:t>
            </a:r>
          </a:p>
          <a:p>
            <a:pPr marL="342900" lvl="0" indent="-228600" defTabSz="914400">
              <a:spcBef>
                <a:spcPts val="300"/>
              </a:spcBef>
              <a:buClr>
                <a:srgbClr val="FFD877"/>
              </a:buClr>
              <a:buSzPct val="125000"/>
              <a:buFont typeface="Arial" panose="020B0604020202020204" pitchFamily="34" charset="0"/>
              <a:buChar char="•"/>
              <a:defRPr sz="1800">
                <a:solidFill>
                  <a:srgbClr val="000000"/>
                </a:solidFill>
              </a:defRPr>
            </a:pPr>
            <a:r>
              <a:rPr lang="en-US" sz="1575">
                <a:uFill>
                  <a:solidFill/>
                </a:uFill>
              </a:rPr>
              <a:t>Crossroadsacu@gmail.com</a:t>
            </a:r>
          </a:p>
        </p:txBody>
      </p:sp>
    </p:spTree>
    <p:extLst>
      <p:ext uri="{BB962C8B-B14F-4D97-AF65-F5344CB8AC3E}">
        <p14:creationId xmlns:p14="http://schemas.microsoft.com/office/powerpoint/2010/main" val="10145212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50"/>
          <p:cNvSpPr>
            <a:spLocks noGrp="1"/>
          </p:cNvSpPr>
          <p:nvPr>
            <p:ph type="title"/>
          </p:nvPr>
        </p:nvSpPr>
        <p:spPr>
          <a:xfrm>
            <a:off x="3766365" y="3812954"/>
            <a:ext cx="4848966" cy="1516014"/>
          </a:xfrm>
          <a:prstGeom prst="rect">
            <a:avLst/>
          </a:prstGeom>
        </p:spPr>
        <p:txBody>
          <a:bodyPr vert="horz" lIns="91440" tIns="45720" rIns="91440" bIns="45720" rtlCol="0" anchor="b">
            <a:normAutofit/>
          </a:bodyPr>
          <a:lstStyle>
            <a:lvl1pPr>
              <a:defRPr b="1" spc="0"/>
            </a:lvl1pPr>
          </a:lstStyle>
          <a:p>
            <a:pPr lvl="0" defTabSz="914400">
              <a:defRPr sz="1800" b="0" cap="none">
                <a:solidFill>
                  <a:srgbClr val="000000"/>
                </a:solidFill>
              </a:defRPr>
            </a:pPr>
            <a:r>
              <a:rPr lang="en-US" sz="2300" b="1" kern="1200" cap="all" dirty="0">
                <a:solidFill>
                  <a:srgbClr val="FFFFFF"/>
                </a:solidFill>
                <a:latin typeface="+mj-lt"/>
                <a:ea typeface="+mj-ea"/>
                <a:cs typeface="+mj-cs"/>
              </a:rPr>
              <a:t>The US Mexico Border:</a:t>
            </a:r>
            <a:br>
              <a:rPr lang="en-US" sz="2300" b="1" kern="1200" cap="all" dirty="0">
                <a:solidFill>
                  <a:srgbClr val="FFFFFF"/>
                </a:solidFill>
                <a:latin typeface="+mj-lt"/>
                <a:ea typeface="+mj-ea"/>
                <a:cs typeface="+mj-cs"/>
              </a:rPr>
            </a:br>
            <a:r>
              <a:rPr lang="en-US" sz="2300" b="1" kern="1200" cap="all" dirty="0">
                <a:solidFill>
                  <a:srgbClr val="FFFFFF"/>
                </a:solidFill>
                <a:latin typeface="+mj-lt"/>
                <a:ea typeface="+mj-ea"/>
                <a:cs typeface="+mj-cs"/>
              </a:rPr>
              <a:t>El </a:t>
            </a:r>
            <a:r>
              <a:rPr lang="en-US" sz="2300" b="1" kern="1200" cap="all" dirty="0" err="1">
                <a:solidFill>
                  <a:srgbClr val="FFFFFF"/>
                </a:solidFill>
                <a:latin typeface="+mj-lt"/>
                <a:ea typeface="+mj-ea"/>
                <a:cs typeface="+mj-cs"/>
              </a:rPr>
              <a:t>paso</a:t>
            </a:r>
            <a:r>
              <a:rPr lang="en-US" sz="2300" b="1" kern="1200" cap="all" dirty="0">
                <a:solidFill>
                  <a:srgbClr val="FFFFFF"/>
                </a:solidFill>
                <a:latin typeface="+mj-lt"/>
                <a:ea typeface="+mj-ea"/>
                <a:cs typeface="+mj-cs"/>
              </a:rPr>
              <a:t>, TX</a:t>
            </a:r>
            <a:br>
              <a:rPr lang="en-US" sz="2300" b="1" kern="1200" cap="all" dirty="0">
                <a:solidFill>
                  <a:srgbClr val="FFFFFF"/>
                </a:solidFill>
                <a:latin typeface="+mj-lt"/>
                <a:ea typeface="+mj-ea"/>
                <a:cs typeface="+mj-cs"/>
              </a:rPr>
            </a:br>
            <a:r>
              <a:rPr lang="en-US" sz="2300" b="1" kern="1200" cap="all" dirty="0">
                <a:solidFill>
                  <a:srgbClr val="FFFFFF"/>
                </a:solidFill>
                <a:latin typeface="+mj-lt"/>
                <a:ea typeface="+mj-ea"/>
                <a:cs typeface="+mj-cs"/>
              </a:rPr>
              <a:t>Las Cruces, NM</a:t>
            </a:r>
            <a:br>
              <a:rPr lang="en-US" sz="2300" b="1" kern="1200" cap="all" dirty="0">
                <a:solidFill>
                  <a:srgbClr val="FFFFFF"/>
                </a:solidFill>
                <a:latin typeface="+mj-lt"/>
                <a:ea typeface="+mj-ea"/>
                <a:cs typeface="+mj-cs"/>
              </a:rPr>
            </a:br>
            <a:r>
              <a:rPr lang="en-US" sz="2300" b="1" kern="1200" cap="all" dirty="0">
                <a:solidFill>
                  <a:srgbClr val="FFFFFF"/>
                </a:solidFill>
                <a:latin typeface="+mj-lt"/>
                <a:ea typeface="+mj-ea"/>
                <a:cs typeface="+mj-cs"/>
              </a:rPr>
              <a:t>Ciudad Juarez Mexico</a:t>
            </a:r>
          </a:p>
        </p:txBody>
      </p:sp>
      <p:cxnSp>
        <p:nvCxnSpPr>
          <p:cNvPr id="57" name="Straight Connector 56">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0C1F260-1A6C-A841-A8E9-2109B448D384}"/>
              </a:ext>
            </a:extLst>
          </p:cNvPr>
          <p:cNvPicPr>
            <a:picLocks noChangeAspect="1"/>
          </p:cNvPicPr>
          <p:nvPr/>
        </p:nvPicPr>
        <p:blipFill rotWithShape="1">
          <a:blip r:embed="rId2">
            <a:extLst>
              <a:ext uri="{28A0092B-C50C-407E-A947-70E740481C1C}">
                <a14:useLocalDpi xmlns:a14="http://schemas.microsoft.com/office/drawing/2010/main" val="0"/>
              </a:ext>
            </a:extLst>
          </a:blip>
          <a:srcRect l="8395" r="28840" b="-2"/>
          <a:stretch/>
        </p:blipFill>
        <p:spPr>
          <a:xfrm>
            <a:off x="238226" y="321733"/>
            <a:ext cx="3120339" cy="6214534"/>
          </a:xfrm>
          <a:prstGeom prst="rect">
            <a:avLst/>
          </a:prstGeom>
        </p:spPr>
      </p:pic>
      <p:pic>
        <p:nvPicPr>
          <p:cNvPr id="7" name="Picture 6">
            <a:extLst>
              <a:ext uri="{FF2B5EF4-FFF2-40B4-BE49-F238E27FC236}">
                <a16:creationId xmlns:a16="http://schemas.microsoft.com/office/drawing/2014/main" id="{5370CEC0-C814-DC4F-BBFD-14E7EAA880F7}"/>
              </a:ext>
            </a:extLst>
          </p:cNvPr>
          <p:cNvPicPr>
            <a:picLocks noChangeAspect="1"/>
          </p:cNvPicPr>
          <p:nvPr/>
        </p:nvPicPr>
        <p:blipFill rotWithShape="1">
          <a:blip r:embed="rId3">
            <a:extLst>
              <a:ext uri="{28A0092B-C50C-407E-A947-70E740481C1C}">
                <a14:useLocalDpi xmlns:a14="http://schemas.microsoft.com/office/drawing/2010/main" val="0"/>
              </a:ext>
            </a:extLst>
          </a:blip>
          <a:srcRect t="36007" b="8417"/>
          <a:stretch/>
        </p:blipFill>
        <p:spPr>
          <a:xfrm>
            <a:off x="3490722" y="299363"/>
            <a:ext cx="5412813" cy="300818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1B9FE07-1C2D-E746-B894-B5B4A74AD1E5}"/>
              </a:ext>
            </a:extLst>
          </p:cNvPr>
          <p:cNvSpPr txBox="1"/>
          <p:nvPr/>
        </p:nvSpPr>
        <p:spPr>
          <a:xfrm>
            <a:off x="3766365" y="3812954"/>
            <a:ext cx="4848966"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kern="1200">
                <a:solidFill>
                  <a:srgbClr val="FFFFFF"/>
                </a:solidFill>
                <a:latin typeface="+mj-lt"/>
                <a:ea typeface="+mj-ea"/>
                <a:cs typeface="+mj-cs"/>
              </a:rPr>
              <a:t>THE WALL </a:t>
            </a:r>
          </a:p>
          <a:p>
            <a:pPr>
              <a:lnSpc>
                <a:spcPct val="90000"/>
              </a:lnSpc>
              <a:spcBef>
                <a:spcPct val="0"/>
              </a:spcBef>
              <a:spcAft>
                <a:spcPts val="600"/>
              </a:spcAft>
            </a:pPr>
            <a:endParaRPr lang="en-US" sz="4200" kern="120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0902EAED-6919-124D-B8A3-54C37D347C29}"/>
              </a:ext>
            </a:extLst>
          </p:cNvPr>
          <p:cNvPicPr>
            <a:picLocks noChangeAspect="1"/>
          </p:cNvPicPr>
          <p:nvPr/>
        </p:nvPicPr>
        <p:blipFill rotWithShape="1">
          <a:blip r:embed="rId2">
            <a:extLst>
              <a:ext uri="{28A0092B-C50C-407E-A947-70E740481C1C}">
                <a14:useLocalDpi xmlns:a14="http://schemas.microsoft.com/office/drawing/2010/main" val="0"/>
              </a:ext>
            </a:extLst>
          </a:blip>
          <a:srcRect l="22847" r="-4" b="-4"/>
          <a:stretch/>
        </p:blipFill>
        <p:spPr>
          <a:xfrm>
            <a:off x="238226" y="321733"/>
            <a:ext cx="3113761" cy="3026834"/>
          </a:xfrm>
          <a:prstGeom prst="rect">
            <a:avLst/>
          </a:prstGeom>
        </p:spPr>
      </p:pic>
      <p:pic>
        <p:nvPicPr>
          <p:cNvPr id="8" name="Picture 7">
            <a:extLst>
              <a:ext uri="{FF2B5EF4-FFF2-40B4-BE49-F238E27FC236}">
                <a16:creationId xmlns:a16="http://schemas.microsoft.com/office/drawing/2014/main" id="{CBB678D7-D795-0C4D-A914-C58C1FB8D2D5}"/>
              </a:ext>
            </a:extLst>
          </p:cNvPr>
          <p:cNvPicPr>
            <a:picLocks noChangeAspect="1"/>
          </p:cNvPicPr>
          <p:nvPr/>
        </p:nvPicPr>
        <p:blipFill rotWithShape="1">
          <a:blip r:embed="rId3">
            <a:extLst>
              <a:ext uri="{28A0092B-C50C-407E-A947-70E740481C1C}">
                <a14:useLocalDpi xmlns:a14="http://schemas.microsoft.com/office/drawing/2010/main" val="0"/>
              </a:ext>
            </a:extLst>
          </a:blip>
          <a:srcRect l="26404" r="6908" b="3"/>
          <a:stretch/>
        </p:blipFill>
        <p:spPr>
          <a:xfrm>
            <a:off x="3479216" y="321733"/>
            <a:ext cx="2654982" cy="2985818"/>
          </a:xfrm>
          <a:prstGeom prst="rect">
            <a:avLst/>
          </a:prstGeom>
        </p:spPr>
      </p:pic>
      <p:pic>
        <p:nvPicPr>
          <p:cNvPr id="9" name="image25.jpeg">
            <a:extLst>
              <a:ext uri="{FF2B5EF4-FFF2-40B4-BE49-F238E27FC236}">
                <a16:creationId xmlns:a16="http://schemas.microsoft.com/office/drawing/2014/main" id="{DF8A8765-DDAF-7F42-82B5-8FA03776ACFC}"/>
              </a:ext>
            </a:extLst>
          </p:cNvPr>
          <p:cNvPicPr/>
          <p:nvPr/>
        </p:nvPicPr>
        <p:blipFill rotWithShape="1">
          <a:blip r:embed="rId4">
            <a:extLst/>
          </a:blip>
          <a:srcRect l="27280" r="6114" b="3"/>
          <a:stretch/>
        </p:blipFill>
        <p:spPr>
          <a:xfrm>
            <a:off x="6261427" y="321734"/>
            <a:ext cx="2651693" cy="2985818"/>
          </a:xfrm>
          <a:prstGeom prst="rect">
            <a:avLst/>
          </a:prstGeom>
        </p:spPr>
      </p:pic>
      <p:cxnSp>
        <p:nvCxnSpPr>
          <p:cNvPr id="73" name="Straight Connector 7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7D2737E-2733-9B4C-831B-1B0095968255}"/>
              </a:ext>
            </a:extLst>
          </p:cNvPr>
          <p:cNvPicPr>
            <a:picLocks noChangeAspect="1"/>
          </p:cNvPicPr>
          <p:nvPr/>
        </p:nvPicPr>
        <p:blipFill rotWithShape="1">
          <a:blip r:embed="rId5">
            <a:extLst>
              <a:ext uri="{28A0092B-C50C-407E-A947-70E740481C1C}">
                <a14:useLocalDpi xmlns:a14="http://schemas.microsoft.com/office/drawing/2010/main" val="0"/>
              </a:ext>
            </a:extLst>
          </a:blip>
          <a:srcRect l="5360" r="17319" b="-4"/>
          <a:stretch/>
        </p:blipFill>
        <p:spPr>
          <a:xfrm>
            <a:off x="238226" y="3509433"/>
            <a:ext cx="3120339" cy="3026833"/>
          </a:xfrm>
          <a:prstGeom prst="rect">
            <a:avLst/>
          </a:prstGeom>
        </p:spPr>
      </p:pic>
    </p:spTree>
    <p:extLst>
      <p:ext uri="{BB962C8B-B14F-4D97-AF65-F5344CB8AC3E}">
        <p14:creationId xmlns:p14="http://schemas.microsoft.com/office/powerpoint/2010/main" val="10473677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26.jpeg">
            <a:extLst>
              <a:ext uri="{FF2B5EF4-FFF2-40B4-BE49-F238E27FC236}">
                <a16:creationId xmlns:a16="http://schemas.microsoft.com/office/drawing/2014/main" id="{6935DCFE-CC59-AE40-9DC0-596230CA95E1}"/>
              </a:ext>
            </a:extLst>
          </p:cNvPr>
          <p:cNvPicPr/>
          <p:nvPr/>
        </p:nvPicPr>
        <p:blipFill rotWithShape="1">
          <a:blip r:embed="rId2">
            <a:extLst/>
          </a:blip>
          <a:srcRect/>
          <a:stretch/>
        </p:blipFill>
        <p:spPr>
          <a:xfrm>
            <a:off x="20" y="10"/>
            <a:ext cx="9143980" cy="6857990"/>
          </a:xfrm>
          <a:prstGeom prst="rect">
            <a:avLst/>
          </a:prstGeom>
        </p:spPr>
      </p:pic>
      <p:sp>
        <p:nvSpPr>
          <p:cNvPr id="68" name="Rectangle 6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hape 56"/>
          <p:cNvSpPr>
            <a:spLocks noGrp="1"/>
          </p:cNvSpPr>
          <p:nvPr>
            <p:ph type="title"/>
          </p:nvPr>
        </p:nvSpPr>
        <p:spPr>
          <a:xfrm>
            <a:off x="392906" y="5317240"/>
            <a:ext cx="8408194" cy="744836"/>
          </a:xfrm>
          <a:prstGeom prst="rect">
            <a:avLst/>
          </a:prstGeom>
        </p:spPr>
        <p:txBody>
          <a:bodyPr vert="horz" lIns="91440" tIns="45720" rIns="91440" bIns="45720" rtlCol="0" anchor="ctr">
            <a:normAutofit/>
          </a:bodyPr>
          <a:lstStyle>
            <a:lvl1pPr>
              <a:defRPr b="1" spc="0"/>
            </a:lvl1pPr>
          </a:lstStyle>
          <a:p>
            <a:pPr lvl="0" algn="ctr" defTabSz="914400">
              <a:defRPr sz="1800" b="0" cap="none">
                <a:solidFill>
                  <a:srgbClr val="000000"/>
                </a:solidFill>
              </a:defRPr>
            </a:pPr>
            <a:r>
              <a:rPr lang="en-US" sz="2200" b="1" cap="all">
                <a:solidFill>
                  <a:schemeClr val="tx1">
                    <a:lumMod val="85000"/>
                    <a:lumOff val="15000"/>
                  </a:schemeClr>
                </a:solidFill>
              </a:rPr>
              <a:t>A sign of peace through the border fence at a mass for peace, Day of the Dead, 2011</a:t>
            </a:r>
          </a:p>
        </p:txBody>
      </p:sp>
      <p:cxnSp>
        <p:nvCxnSpPr>
          <p:cNvPr id="70" name="Straight Connector 6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9392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6" name="Shape 56"/>
          <p:cNvSpPr>
            <a:spLocks noGrp="1"/>
          </p:cNvSpPr>
          <p:nvPr>
            <p:ph type="title"/>
          </p:nvPr>
        </p:nvSpPr>
        <p:spPr>
          <a:xfrm>
            <a:off x="475630" y="5014458"/>
            <a:ext cx="8192729" cy="1317643"/>
          </a:xfrm>
          <a:prstGeom prst="rect">
            <a:avLst/>
          </a:prstGeom>
        </p:spPr>
        <p:txBody>
          <a:bodyPr vert="horz" lIns="91440" tIns="45720" rIns="91440" bIns="45720" rtlCol="0" anchor="b">
            <a:normAutofit fontScale="90000"/>
          </a:bodyPr>
          <a:lstStyle>
            <a:lvl1pPr>
              <a:defRPr b="1" spc="0"/>
            </a:lvl1pPr>
          </a:lstStyle>
          <a:p>
            <a:pPr lvl="0" defTabSz="914400">
              <a:defRPr sz="1800" b="0" cap="none">
                <a:solidFill>
                  <a:srgbClr val="000000"/>
                </a:solidFill>
              </a:defRPr>
            </a:pPr>
            <a:r>
              <a:rPr lang="en-US" sz="2900" b="1" kern="1200" cap="all" dirty="0">
                <a:solidFill>
                  <a:schemeClr val="tx1"/>
                </a:solidFill>
                <a:latin typeface="+mj-lt"/>
                <a:ea typeface="+mj-ea"/>
                <a:cs typeface="+mj-cs"/>
              </a:rPr>
              <a:t>Solidarity with </a:t>
            </a:r>
            <a:br>
              <a:rPr lang="en-US" sz="2900" b="1" kern="1200" cap="all" dirty="0">
                <a:solidFill>
                  <a:schemeClr val="tx1"/>
                </a:solidFill>
                <a:latin typeface="+mj-lt"/>
                <a:ea typeface="+mj-ea"/>
                <a:cs typeface="+mj-cs"/>
              </a:rPr>
            </a:br>
            <a:r>
              <a:rPr lang="en-US" sz="2900" b="1" kern="1200" cap="all" dirty="0">
                <a:solidFill>
                  <a:schemeClr val="tx1"/>
                </a:solidFill>
                <a:latin typeface="+mj-lt"/>
                <a:ea typeface="+mj-ea"/>
                <a:cs typeface="+mj-cs"/>
              </a:rPr>
              <a:t>migrants and Refugees</a:t>
            </a:r>
            <a:br>
              <a:rPr lang="en-US" sz="2900" b="1" kern="1200" cap="all" dirty="0">
                <a:solidFill>
                  <a:schemeClr val="tx1"/>
                </a:solidFill>
                <a:latin typeface="+mj-lt"/>
                <a:ea typeface="+mj-ea"/>
                <a:cs typeface="+mj-cs"/>
              </a:rPr>
            </a:br>
            <a:br>
              <a:rPr lang="en-US" sz="2900" b="1" kern="1200" cap="all" dirty="0">
                <a:solidFill>
                  <a:schemeClr val="tx1"/>
                </a:solidFill>
                <a:latin typeface="+mj-lt"/>
                <a:ea typeface="+mj-ea"/>
                <a:cs typeface="+mj-cs"/>
              </a:rPr>
            </a:br>
            <a:r>
              <a:rPr lang="en-US" sz="2900" b="1" kern="1200" cap="all" dirty="0">
                <a:solidFill>
                  <a:schemeClr val="tx1"/>
                </a:solidFill>
                <a:latin typeface="+mj-lt"/>
                <a:ea typeface="+mj-ea"/>
                <a:cs typeface="+mj-cs"/>
              </a:rPr>
              <a:t>“we are all migrants”</a:t>
            </a:r>
            <a:br>
              <a:rPr lang="en-US" sz="2900" b="1" kern="1200" cap="all" dirty="0">
                <a:solidFill>
                  <a:schemeClr val="tx1"/>
                </a:solidFill>
                <a:latin typeface="+mj-lt"/>
                <a:ea typeface="+mj-ea"/>
                <a:cs typeface="+mj-cs"/>
              </a:rPr>
            </a:br>
            <a:endParaRPr lang="en-US" sz="2900" b="1" kern="1200" cap="all" dirty="0">
              <a:solidFill>
                <a:schemeClr val="tx1"/>
              </a:solidFill>
              <a:latin typeface="+mj-lt"/>
              <a:ea typeface="+mj-ea"/>
              <a:cs typeface="+mj-cs"/>
            </a:endParaRPr>
          </a:p>
        </p:txBody>
      </p:sp>
      <p:pic>
        <p:nvPicPr>
          <p:cNvPr id="8" name="Picture 7">
            <a:extLst>
              <a:ext uri="{FF2B5EF4-FFF2-40B4-BE49-F238E27FC236}">
                <a16:creationId xmlns:a16="http://schemas.microsoft.com/office/drawing/2014/main" id="{7B21C70D-7292-F349-BDC1-32CBA723AEDA}"/>
              </a:ext>
            </a:extLst>
          </p:cNvPr>
          <p:cNvPicPr>
            <a:picLocks noChangeAspect="1"/>
          </p:cNvPicPr>
          <p:nvPr/>
        </p:nvPicPr>
        <p:blipFill rotWithShape="1">
          <a:blip r:embed="rId2">
            <a:extLst>
              <a:ext uri="{28A0092B-C50C-407E-A947-70E740481C1C}">
                <a14:useLocalDpi xmlns:a14="http://schemas.microsoft.com/office/drawing/2010/main" val="0"/>
              </a:ext>
            </a:extLst>
          </a:blip>
          <a:srcRect r="1" b="6988"/>
          <a:stretch/>
        </p:blipFill>
        <p:spPr>
          <a:xfrm>
            <a:off x="20" y="10"/>
            <a:ext cx="4571975" cy="4252522"/>
          </a:xfrm>
          <a:prstGeom prst="rect">
            <a:avLst/>
          </a:prstGeom>
        </p:spPr>
      </p:pic>
      <p:pic>
        <p:nvPicPr>
          <p:cNvPr id="6" name="Picture 5">
            <a:extLst>
              <a:ext uri="{FF2B5EF4-FFF2-40B4-BE49-F238E27FC236}">
                <a16:creationId xmlns:a16="http://schemas.microsoft.com/office/drawing/2014/main" id="{9FD81F2C-AB7C-FB44-A2CF-F237202A0FB7}"/>
              </a:ext>
            </a:extLst>
          </p:cNvPr>
          <p:cNvPicPr>
            <a:picLocks noChangeAspect="1"/>
          </p:cNvPicPr>
          <p:nvPr/>
        </p:nvPicPr>
        <p:blipFill rotWithShape="1">
          <a:blip r:embed="rId3">
            <a:extLst>
              <a:ext uri="{28A0092B-C50C-407E-A947-70E740481C1C}">
                <a14:useLocalDpi xmlns:a14="http://schemas.microsoft.com/office/drawing/2010/main" val="0"/>
              </a:ext>
            </a:extLst>
          </a:blip>
          <a:srcRect b="6973"/>
          <a:stretch/>
        </p:blipFill>
        <p:spPr>
          <a:xfrm>
            <a:off x="4571999" y="-681"/>
            <a:ext cx="4572001" cy="4253215"/>
          </a:xfrm>
          <a:prstGeom prst="rect">
            <a:avLst/>
          </a:prstGeom>
        </p:spPr>
      </p:pic>
      <p:cxnSp>
        <p:nvCxnSpPr>
          <p:cNvPr id="61" name="Straight Connector 6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BFB6E8-9674-DA49-9F81-3F5B68104E7C}"/>
              </a:ext>
            </a:extLst>
          </p:cNvPr>
          <p:cNvPicPr>
            <a:picLocks noChangeAspect="1"/>
          </p:cNvPicPr>
          <p:nvPr/>
        </p:nvPicPr>
        <p:blipFill rotWithShape="1">
          <a:blip r:embed="rId3">
            <a:extLst>
              <a:ext uri="{28A0092B-C50C-407E-A947-70E740481C1C}">
                <a14:useLocalDpi xmlns:a14="http://schemas.microsoft.com/office/drawing/2010/main" val="0"/>
              </a:ext>
            </a:extLst>
          </a:blip>
          <a:srcRect b="10448"/>
          <a:stretch/>
        </p:blipFill>
        <p:spPr>
          <a:xfrm>
            <a:off x="20" y="10"/>
            <a:ext cx="9143980" cy="6857990"/>
          </a:xfrm>
          <a:prstGeom prst="rect">
            <a:avLst/>
          </a:prstGeom>
        </p:spPr>
      </p:pic>
      <p:sp>
        <p:nvSpPr>
          <p:cNvPr id="109" name="Rectangle 10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Shape 166"/>
          <p:cNvSpPr>
            <a:spLocks noGrp="1"/>
          </p:cNvSpPr>
          <p:nvPr>
            <p:ph type="title"/>
          </p:nvPr>
        </p:nvSpPr>
        <p:spPr>
          <a:xfrm>
            <a:off x="392906" y="5317240"/>
            <a:ext cx="8408194" cy="744836"/>
          </a:xfrm>
          <a:prstGeom prst="rect">
            <a:avLst/>
          </a:prstGeom>
        </p:spPr>
        <p:txBody>
          <a:bodyPr vert="horz" lIns="91440" tIns="45720" rIns="91440" bIns="45720" rtlCol="0" anchor="ctr">
            <a:normAutofit/>
          </a:bodyPr>
          <a:lstStyle/>
          <a:p>
            <a:pPr lvl="0" algn="ctr" defTabSz="914400">
              <a:defRPr sz="1800" cap="none" spc="0">
                <a:solidFill>
                  <a:srgbClr val="000000"/>
                </a:solidFill>
              </a:defRPr>
            </a:pPr>
            <a:r>
              <a:rPr lang="en-US" sz="2200" b="1" cap="all" spc="19">
                <a:solidFill>
                  <a:schemeClr val="tx1">
                    <a:lumMod val="85000"/>
                    <a:lumOff val="15000"/>
                  </a:schemeClr>
                </a:solidFill>
              </a:rPr>
              <a:t>The nun, the migrant security guard, and the hand of jesus</a:t>
            </a:r>
          </a:p>
        </p:txBody>
      </p:sp>
      <p:cxnSp>
        <p:nvCxnSpPr>
          <p:cNvPr id="111" name="Straight Connector 1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3061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82A72D-D35C-C04A-888C-71A1FB2ED000}"/>
              </a:ext>
            </a:extLst>
          </p:cNvPr>
          <p:cNvPicPr>
            <a:picLocks noChangeAspect="1"/>
          </p:cNvPicPr>
          <p:nvPr/>
        </p:nvPicPr>
        <p:blipFill rotWithShape="1">
          <a:blip r:embed="rId2">
            <a:extLst>
              <a:ext uri="{28A0092B-C50C-407E-A947-70E740481C1C}">
                <a14:useLocalDpi xmlns:a14="http://schemas.microsoft.com/office/drawing/2010/main" val="0"/>
              </a:ext>
            </a:extLst>
          </a:blip>
          <a:srcRect t="2706" r="3" b="13011"/>
          <a:stretch/>
        </p:blipFill>
        <p:spPr>
          <a:xfrm>
            <a:off x="20" y="4"/>
            <a:ext cx="3050602" cy="3428311"/>
          </a:xfrm>
          <a:prstGeom prst="rect">
            <a:avLst/>
          </a:prstGeom>
        </p:spPr>
      </p:pic>
      <p:pic>
        <p:nvPicPr>
          <p:cNvPr id="19" name="Picture 18">
            <a:extLst>
              <a:ext uri="{FF2B5EF4-FFF2-40B4-BE49-F238E27FC236}">
                <a16:creationId xmlns:a16="http://schemas.microsoft.com/office/drawing/2014/main" id="{92F977C2-D3E1-F94A-96FC-C9A52DB6802E}"/>
              </a:ext>
            </a:extLst>
          </p:cNvPr>
          <p:cNvPicPr>
            <a:picLocks noChangeAspect="1"/>
          </p:cNvPicPr>
          <p:nvPr/>
        </p:nvPicPr>
        <p:blipFill rotWithShape="1">
          <a:blip r:embed="rId3"/>
          <a:srcRect l="11053" r="-3" b="-3"/>
          <a:stretch/>
        </p:blipFill>
        <p:spPr>
          <a:xfrm>
            <a:off x="20" y="3428311"/>
            <a:ext cx="3050602" cy="3429689"/>
          </a:xfrm>
          <a:prstGeom prst="rect">
            <a:avLst/>
          </a:prstGeom>
        </p:spPr>
      </p:pic>
      <p:cxnSp>
        <p:nvCxnSpPr>
          <p:cNvPr id="69" name="Straight Connector 68">
            <a:extLst>
              <a:ext uri="{FF2B5EF4-FFF2-40B4-BE49-F238E27FC236}">
                <a16:creationId xmlns:a16="http://schemas.microsoft.com/office/drawing/2014/main" id="{77769B58-418E-4811-90BB-F5854D3CFC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429000"/>
            <a:ext cx="304824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71C5AC2-5887-934B-991E-AE2B3D6D5149}"/>
              </a:ext>
            </a:extLst>
          </p:cNvPr>
          <p:cNvPicPr>
            <a:picLocks noChangeAspect="1"/>
          </p:cNvPicPr>
          <p:nvPr/>
        </p:nvPicPr>
        <p:blipFill rotWithShape="1">
          <a:blip r:embed="rId4">
            <a:extLst>
              <a:ext uri="{28A0092B-C50C-407E-A947-70E740481C1C}">
                <a14:useLocalDpi xmlns:a14="http://schemas.microsoft.com/office/drawing/2010/main" val="0"/>
              </a:ext>
            </a:extLst>
          </a:blip>
          <a:srcRect l="16631" r="16631"/>
          <a:stretch/>
        </p:blipFill>
        <p:spPr>
          <a:xfrm>
            <a:off x="3041510" y="-1357"/>
            <a:ext cx="6102470" cy="6858000"/>
          </a:xfrm>
          <a:prstGeom prst="rect">
            <a:avLst/>
          </a:prstGeom>
        </p:spPr>
      </p:pic>
      <p:sp>
        <p:nvSpPr>
          <p:cNvPr id="71" name="Rectangle 70">
            <a:extLst>
              <a:ext uri="{FF2B5EF4-FFF2-40B4-BE49-F238E27FC236}">
                <a16:creationId xmlns:a16="http://schemas.microsoft.com/office/drawing/2014/main" id="{FC0DEEBF-DB94-4E7E-A9D3-84FA863C3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hape 50"/>
          <p:cNvSpPr>
            <a:spLocks noGrp="1"/>
          </p:cNvSpPr>
          <p:nvPr>
            <p:ph type="title"/>
          </p:nvPr>
        </p:nvSpPr>
        <p:spPr>
          <a:xfrm>
            <a:off x="3766365" y="3812954"/>
            <a:ext cx="4848966" cy="1412929"/>
          </a:xfrm>
          <a:prstGeom prst="rect">
            <a:avLst/>
          </a:prstGeom>
        </p:spPr>
        <p:txBody>
          <a:bodyPr vert="horz" lIns="91440" tIns="45720" rIns="91440" bIns="45720" rtlCol="0" anchor="b">
            <a:normAutofit fontScale="90000"/>
          </a:bodyPr>
          <a:lstStyle>
            <a:lvl1pPr>
              <a:defRPr b="1" spc="0"/>
            </a:lvl1pPr>
          </a:lstStyle>
          <a:p>
            <a:pPr defTabSz="914400"/>
            <a:r>
              <a:rPr lang="en-US" sz="2700" kern="1200" cap="all" spc="19" dirty="0" err="1">
                <a:solidFill>
                  <a:schemeClr val="tx1"/>
                </a:solidFill>
                <a:latin typeface="+mj-lt"/>
                <a:ea typeface="+mj-ea"/>
                <a:cs typeface="+mj-cs"/>
              </a:rPr>
              <a:t>Promotores</a:t>
            </a:r>
            <a:r>
              <a:rPr lang="en-US" sz="2700" kern="1200" cap="all" spc="19" dirty="0">
                <a:solidFill>
                  <a:schemeClr val="tx1"/>
                </a:solidFill>
                <a:latin typeface="+mj-lt"/>
                <a:ea typeface="+mj-ea"/>
                <a:cs typeface="+mj-cs"/>
              </a:rPr>
              <a:t> </a:t>
            </a:r>
            <a:r>
              <a:rPr lang="en-US" sz="2700" kern="1200" cap="all" spc="19" dirty="0" err="1">
                <a:solidFill>
                  <a:schemeClr val="tx1"/>
                </a:solidFill>
                <a:latin typeface="+mj-lt"/>
                <a:ea typeface="+mj-ea"/>
                <a:cs typeface="+mj-cs"/>
              </a:rPr>
              <a:t>Descalzos</a:t>
            </a:r>
            <a:r>
              <a:rPr lang="en-US" sz="2700" kern="1200" cap="all" spc="19" dirty="0">
                <a:solidFill>
                  <a:schemeClr val="tx1"/>
                </a:solidFill>
                <a:latin typeface="+mj-lt"/>
                <a:ea typeface="+mj-ea"/>
                <a:cs typeface="+mj-cs"/>
              </a:rPr>
              <a:t>  (Barefoot Health Promoters)</a:t>
            </a:r>
            <a:br>
              <a:rPr lang="en-US" sz="1100" kern="1200" cap="all" spc="19" dirty="0">
                <a:solidFill>
                  <a:schemeClr val="tx1"/>
                </a:solidFill>
                <a:latin typeface="+mj-lt"/>
                <a:ea typeface="+mj-ea"/>
                <a:cs typeface="+mj-cs"/>
              </a:rPr>
            </a:br>
            <a:r>
              <a:rPr lang="en-US" sz="1600" kern="1200" cap="all" spc="19" dirty="0">
                <a:solidFill>
                  <a:schemeClr val="tx1"/>
                </a:solidFill>
                <a:latin typeface="+mj-lt"/>
                <a:ea typeface="+mj-ea"/>
                <a:cs typeface="+mj-cs"/>
              </a:rPr>
              <a:t>NADA training program in Juarez</a:t>
            </a:r>
            <a:br>
              <a:rPr lang="en-US" sz="1100" kern="1200" cap="all" spc="19" dirty="0">
                <a:solidFill>
                  <a:schemeClr val="tx1"/>
                </a:solidFill>
                <a:latin typeface="+mj-lt"/>
                <a:ea typeface="+mj-ea"/>
                <a:cs typeface="+mj-cs"/>
              </a:rPr>
            </a:br>
            <a:br>
              <a:rPr lang="en-US" sz="1100" kern="1200" cap="all" spc="19" dirty="0">
                <a:solidFill>
                  <a:schemeClr val="tx1"/>
                </a:solidFill>
                <a:latin typeface="+mj-lt"/>
                <a:ea typeface="+mj-ea"/>
                <a:cs typeface="+mj-cs"/>
              </a:rPr>
            </a:br>
            <a:r>
              <a:rPr lang="en-US" sz="1600" kern="1200" cap="all" spc="19" dirty="0">
                <a:solidFill>
                  <a:schemeClr val="tx1"/>
                </a:solidFill>
                <a:latin typeface="+mj-lt"/>
                <a:ea typeface="+mj-ea"/>
                <a:cs typeface="+mj-cs"/>
              </a:rPr>
              <a:t>Offering free education for providers working with refugees and migrants</a:t>
            </a:r>
            <a:br>
              <a:rPr lang="en-US" sz="1100" kern="1200" cap="all" spc="19" dirty="0">
                <a:solidFill>
                  <a:schemeClr val="tx1"/>
                </a:solidFill>
                <a:latin typeface="+mj-lt"/>
                <a:ea typeface="+mj-ea"/>
                <a:cs typeface="+mj-cs"/>
              </a:rPr>
            </a:br>
            <a:br>
              <a:rPr lang="en-US" sz="1100" kern="1200" cap="all" spc="19" dirty="0">
                <a:solidFill>
                  <a:schemeClr val="tx1"/>
                </a:solidFill>
                <a:latin typeface="+mj-lt"/>
                <a:ea typeface="+mj-ea"/>
                <a:cs typeface="+mj-cs"/>
              </a:rPr>
            </a:br>
            <a:r>
              <a:rPr lang="en-US" sz="1100" kern="1200" cap="all" spc="19" dirty="0">
                <a:solidFill>
                  <a:schemeClr val="tx1"/>
                </a:solidFill>
                <a:latin typeface="+mj-lt"/>
                <a:ea typeface="+mj-ea"/>
                <a:cs typeface="+mj-cs"/>
              </a:rPr>
              <a:t>sponsored by the catholic  diocese of </a:t>
            </a:r>
            <a:r>
              <a:rPr lang="en-US" sz="1100" kern="1200" cap="all" spc="19" dirty="0" err="1">
                <a:solidFill>
                  <a:schemeClr val="tx1"/>
                </a:solidFill>
                <a:latin typeface="+mj-lt"/>
                <a:ea typeface="+mj-ea"/>
                <a:cs typeface="+mj-cs"/>
              </a:rPr>
              <a:t>juarez</a:t>
            </a:r>
            <a:r>
              <a:rPr lang="en-US" sz="1100" kern="1200" cap="all" spc="19" dirty="0">
                <a:solidFill>
                  <a:schemeClr val="tx1"/>
                </a:solidFill>
                <a:latin typeface="+mj-lt"/>
                <a:ea typeface="+mj-ea"/>
                <a:cs typeface="+mj-cs"/>
              </a:rPr>
              <a:t>, </a:t>
            </a:r>
            <a:r>
              <a:rPr lang="en-US" sz="1100" kern="1200" cap="all" spc="19" dirty="0" err="1">
                <a:solidFill>
                  <a:schemeClr val="tx1"/>
                </a:solidFill>
                <a:latin typeface="+mj-lt"/>
                <a:ea typeface="+mj-ea"/>
                <a:cs typeface="+mj-cs"/>
              </a:rPr>
              <a:t>mexico</a:t>
            </a:r>
            <a:endParaRPr lang="en-US" sz="1100" kern="1200" dirty="0">
              <a:solidFill>
                <a:schemeClr val="tx1"/>
              </a:solidFill>
              <a:latin typeface="+mj-lt"/>
              <a:ea typeface="+mj-ea"/>
              <a:cs typeface="+mj-cs"/>
            </a:endParaRPr>
          </a:p>
        </p:txBody>
      </p:sp>
      <p:cxnSp>
        <p:nvCxnSpPr>
          <p:cNvPr id="73" name="Straight Connector 72">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622" y="5336249"/>
            <a:ext cx="4114800" cy="0"/>
          </a:xfrm>
          <a:prstGeom prst="line">
            <a:avLst/>
          </a:prstGeom>
          <a:ln w="22225">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23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910936"/>
      </p:ext>
    </p:extLst>
  </p:cSld>
  <p:clrMapOvr>
    <a:overrideClrMapping bg1="dk1" tx1="lt1" bg2="dk2" tx2="lt2" accent1="accent1" accent2="accent2" accent3="accent3" accent4="accent4" accent5="accent5" accent6="accent6" hlink="hlink" folHlink="folHlink"/>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Shape 50"/>
          <p:cNvSpPr>
            <a:spLocks noGrp="1"/>
          </p:cNvSpPr>
          <p:nvPr>
            <p:ph type="title"/>
          </p:nvPr>
        </p:nvSpPr>
        <p:spPr>
          <a:xfrm>
            <a:off x="5983783" y="747183"/>
            <a:ext cx="2764381" cy="3255863"/>
          </a:xfrm>
          <a:prstGeom prst="rect">
            <a:avLst/>
          </a:prstGeom>
        </p:spPr>
        <p:txBody>
          <a:bodyPr vert="horz" lIns="91440" tIns="45720" rIns="91440" bIns="45720" rtlCol="0" anchor="b">
            <a:normAutofit fontScale="90000"/>
          </a:bodyPr>
          <a:lstStyle>
            <a:lvl1pPr>
              <a:defRPr b="1" spc="0"/>
            </a:lvl1pPr>
          </a:lstStyle>
          <a:p>
            <a:pPr defTabSz="914400"/>
            <a:br>
              <a:rPr lang="en-US" sz="1500" kern="1200" cap="all" spc="19" dirty="0">
                <a:solidFill>
                  <a:schemeClr val="tx1"/>
                </a:solidFill>
                <a:latin typeface="+mj-lt"/>
                <a:ea typeface="+mj-ea"/>
                <a:cs typeface="+mj-cs"/>
              </a:rPr>
            </a:br>
            <a:r>
              <a:rPr lang="en-US" sz="4900" cap="all" spc="19" dirty="0"/>
              <a:t>CASA MIGRANTE</a:t>
            </a:r>
            <a:br>
              <a:rPr lang="en-US" sz="1600" dirty="0"/>
            </a:br>
            <a:br>
              <a:rPr lang="en-US" sz="1500" kern="1200" cap="all" spc="19" dirty="0">
                <a:solidFill>
                  <a:schemeClr val="tx1"/>
                </a:solidFill>
                <a:latin typeface="+mj-lt"/>
                <a:ea typeface="+mj-ea"/>
                <a:cs typeface="+mj-cs"/>
              </a:rPr>
            </a:br>
            <a:r>
              <a:rPr lang="en-US" sz="1500" kern="1200" cap="all" spc="19" dirty="0">
                <a:solidFill>
                  <a:schemeClr val="tx1"/>
                </a:solidFill>
                <a:latin typeface="+mj-lt"/>
                <a:ea typeface="+mj-ea"/>
                <a:cs typeface="+mj-cs"/>
              </a:rPr>
              <a:t>Weekly nada groups</a:t>
            </a:r>
            <a:br>
              <a:rPr lang="en-US" sz="1500" kern="1200" cap="all" spc="19" dirty="0">
                <a:solidFill>
                  <a:schemeClr val="tx1"/>
                </a:solidFill>
                <a:latin typeface="+mj-lt"/>
                <a:ea typeface="+mj-ea"/>
                <a:cs typeface="+mj-cs"/>
              </a:rPr>
            </a:br>
            <a:br>
              <a:rPr lang="en-US" sz="1500" kern="1200" cap="all" spc="19" dirty="0">
                <a:solidFill>
                  <a:schemeClr val="tx1"/>
                </a:solidFill>
                <a:latin typeface="+mj-lt"/>
                <a:ea typeface="+mj-ea"/>
                <a:cs typeface="+mj-cs"/>
              </a:rPr>
            </a:br>
            <a:r>
              <a:rPr lang="en-US" sz="1500" kern="1200" cap="all" spc="19" dirty="0">
                <a:solidFill>
                  <a:schemeClr val="tx1"/>
                </a:solidFill>
                <a:latin typeface="+mj-lt"/>
                <a:ea typeface="+mj-ea"/>
                <a:cs typeface="+mj-cs"/>
              </a:rPr>
              <a:t>Up to 600 refugees sheltered any given week</a:t>
            </a:r>
            <a:br>
              <a:rPr lang="en-US" sz="1500" kern="1200" cap="all" spc="19" dirty="0">
                <a:solidFill>
                  <a:schemeClr val="tx1"/>
                </a:solidFill>
                <a:latin typeface="+mj-lt"/>
                <a:ea typeface="+mj-ea"/>
                <a:cs typeface="+mj-cs"/>
              </a:rPr>
            </a:br>
            <a:r>
              <a:rPr lang="en-US" sz="1500" kern="1200" cap="all" spc="19" dirty="0">
                <a:solidFill>
                  <a:schemeClr val="tx1"/>
                </a:solidFill>
                <a:latin typeface="+mj-lt"/>
                <a:ea typeface="+mj-ea"/>
                <a:cs typeface="+mj-cs"/>
              </a:rPr>
              <a:t>From Africa and Latin America</a:t>
            </a:r>
            <a:br>
              <a:rPr lang="en-US" sz="1500" kern="1200" cap="all" spc="19" dirty="0">
                <a:solidFill>
                  <a:schemeClr val="tx1"/>
                </a:solidFill>
                <a:latin typeface="+mj-lt"/>
                <a:ea typeface="+mj-ea"/>
                <a:cs typeface="+mj-cs"/>
              </a:rPr>
            </a:br>
            <a:br>
              <a:rPr lang="en-US" sz="1500" kern="1200" cap="all" spc="19" dirty="0">
                <a:solidFill>
                  <a:schemeClr val="tx1"/>
                </a:solidFill>
                <a:latin typeface="+mj-lt"/>
                <a:ea typeface="+mj-ea"/>
                <a:cs typeface="+mj-cs"/>
              </a:rPr>
            </a:br>
            <a:r>
              <a:rPr lang="en-US" sz="1500" kern="1200" cap="all" spc="19" dirty="0">
                <a:solidFill>
                  <a:schemeClr val="tx1"/>
                </a:solidFill>
                <a:latin typeface="+mj-lt"/>
                <a:ea typeface="+mj-ea"/>
                <a:cs typeface="+mj-cs"/>
              </a:rPr>
              <a:t>Fleeing violence, war and poverty</a:t>
            </a:r>
            <a:br>
              <a:rPr lang="en-US" sz="1500" kern="1200" cap="all" spc="19" dirty="0">
                <a:solidFill>
                  <a:schemeClr val="tx1"/>
                </a:solidFill>
                <a:latin typeface="+mj-lt"/>
                <a:ea typeface="+mj-ea"/>
                <a:cs typeface="+mj-cs"/>
              </a:rPr>
            </a:br>
            <a:br>
              <a:rPr lang="en-US" sz="1500" kern="1200" cap="all" spc="19" dirty="0">
                <a:solidFill>
                  <a:schemeClr val="tx1"/>
                </a:solidFill>
                <a:latin typeface="+mj-lt"/>
                <a:ea typeface="+mj-ea"/>
                <a:cs typeface="+mj-cs"/>
              </a:rPr>
            </a:br>
            <a:r>
              <a:rPr lang="en-US" sz="1500" kern="1200" cap="all" spc="19" dirty="0">
                <a:solidFill>
                  <a:schemeClr val="tx1"/>
                </a:solidFill>
                <a:latin typeface="+mj-lt"/>
                <a:ea typeface="+mj-ea"/>
                <a:cs typeface="+mj-cs"/>
              </a:rPr>
              <a:t>Migrants await their asylum case to be heard</a:t>
            </a:r>
            <a:br>
              <a:rPr lang="en-US" sz="1500" kern="1200" dirty="0">
                <a:solidFill>
                  <a:schemeClr val="tx1"/>
                </a:solidFill>
                <a:latin typeface="+mj-lt"/>
                <a:ea typeface="+mj-ea"/>
                <a:cs typeface="+mj-cs"/>
              </a:rPr>
            </a:br>
            <a:endParaRPr lang="en-US" sz="1500" b="1" kern="1200" cap="all" dirty="0">
              <a:solidFill>
                <a:schemeClr val="tx1"/>
              </a:solidFill>
              <a:latin typeface="+mj-lt"/>
              <a:ea typeface="+mj-ea"/>
              <a:cs typeface="+mj-cs"/>
            </a:endParaRPr>
          </a:p>
        </p:txBody>
      </p:sp>
      <p:pic>
        <p:nvPicPr>
          <p:cNvPr id="10" name="Picture 9">
            <a:extLst>
              <a:ext uri="{FF2B5EF4-FFF2-40B4-BE49-F238E27FC236}">
                <a16:creationId xmlns:a16="http://schemas.microsoft.com/office/drawing/2014/main" id="{B5EAA561-0B75-7649-B349-54CB1BEAADF4}"/>
              </a:ext>
            </a:extLst>
          </p:cNvPr>
          <p:cNvPicPr>
            <a:picLocks noChangeAspect="1"/>
          </p:cNvPicPr>
          <p:nvPr/>
        </p:nvPicPr>
        <p:blipFill rotWithShape="1">
          <a:blip r:embed="rId2">
            <a:extLst>
              <a:ext uri="{28A0092B-C50C-407E-A947-70E740481C1C}">
                <a14:useLocalDpi xmlns:a14="http://schemas.microsoft.com/office/drawing/2010/main" val="0"/>
              </a:ext>
            </a:extLst>
          </a:blip>
          <a:srcRect l="8448" r="10196" b="-6"/>
          <a:stretch/>
        </p:blipFill>
        <p:spPr>
          <a:xfrm>
            <a:off x="20" y="10"/>
            <a:ext cx="2772597" cy="2556149"/>
          </a:xfrm>
          <a:prstGeom prst="rect">
            <a:avLst/>
          </a:prstGeom>
        </p:spPr>
      </p:pic>
      <p:pic>
        <p:nvPicPr>
          <p:cNvPr id="11" name="Picture 10">
            <a:extLst>
              <a:ext uri="{FF2B5EF4-FFF2-40B4-BE49-F238E27FC236}">
                <a16:creationId xmlns:a16="http://schemas.microsoft.com/office/drawing/2014/main" id="{47405AC5-D699-4D49-8C97-678FFB63A32E}"/>
              </a:ext>
            </a:extLst>
          </p:cNvPr>
          <p:cNvPicPr>
            <a:picLocks noChangeAspect="1"/>
          </p:cNvPicPr>
          <p:nvPr/>
        </p:nvPicPr>
        <p:blipFill rotWithShape="1">
          <a:blip r:embed="rId3">
            <a:extLst>
              <a:ext uri="{28A0092B-C50C-407E-A947-70E740481C1C}">
                <a14:useLocalDpi xmlns:a14="http://schemas.microsoft.com/office/drawing/2010/main" val="0"/>
              </a:ext>
            </a:extLst>
          </a:blip>
          <a:srcRect r="38430" b="-4"/>
          <a:stretch/>
        </p:blipFill>
        <p:spPr>
          <a:xfrm>
            <a:off x="2893266" y="10"/>
            <a:ext cx="2772616" cy="2544407"/>
          </a:xfrm>
          <a:prstGeom prst="rect">
            <a:avLst/>
          </a:prstGeom>
        </p:spPr>
      </p:pic>
      <p:pic>
        <p:nvPicPr>
          <p:cNvPr id="12" name="Picture 11">
            <a:extLst>
              <a:ext uri="{FF2B5EF4-FFF2-40B4-BE49-F238E27FC236}">
                <a16:creationId xmlns:a16="http://schemas.microsoft.com/office/drawing/2014/main" id="{915F217B-0443-424E-B024-9EA34A1AB878}"/>
              </a:ext>
            </a:extLst>
          </p:cNvPr>
          <p:cNvPicPr>
            <a:picLocks noChangeAspect="1"/>
          </p:cNvPicPr>
          <p:nvPr/>
        </p:nvPicPr>
        <p:blipFill rotWithShape="1">
          <a:blip r:embed="rId4">
            <a:extLst>
              <a:ext uri="{28A0092B-C50C-407E-A947-70E740481C1C}">
                <a14:useLocalDpi xmlns:a14="http://schemas.microsoft.com/office/drawing/2010/main" val="0"/>
              </a:ext>
            </a:extLst>
          </a:blip>
          <a:srcRect t="2091" r="2" b="2"/>
          <a:stretch/>
        </p:blipFill>
        <p:spPr>
          <a:xfrm>
            <a:off x="20" y="2697480"/>
            <a:ext cx="5665862" cy="4160520"/>
          </a:xfrm>
          <a:prstGeom prst="rect">
            <a:avLst/>
          </a:prstGeom>
        </p:spPr>
      </p:pic>
      <p:cxnSp>
        <p:nvCxnSpPr>
          <p:cNvPr id="57" name="Straight Connector 54">
            <a:extLst>
              <a:ext uri="{FF2B5EF4-FFF2-40B4-BE49-F238E27FC236}">
                <a16:creationId xmlns:a16="http://schemas.microsoft.com/office/drawing/2014/main" id="{4C926754-442D-4B53-A993-1A758431FE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83783" y="4003046"/>
            <a:ext cx="2537460" cy="0"/>
          </a:xfrm>
          <a:prstGeom prst="line">
            <a:avLst/>
          </a:prstGeom>
          <a:ln w="19050">
            <a:solidFill>
              <a:srgbClr val="E57F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4855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1" name="Straight Connector 2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Shape 186"/>
          <p:cNvSpPr>
            <a:spLocks noGrp="1"/>
          </p:cNvSpPr>
          <p:nvPr>
            <p:ph type="title"/>
          </p:nvPr>
        </p:nvSpPr>
        <p:spPr>
          <a:xfrm>
            <a:off x="394554" y="5086892"/>
            <a:ext cx="8354891" cy="930447"/>
          </a:xfrm>
          <a:prstGeom prst="rect">
            <a:avLst/>
          </a:prstGeom>
        </p:spPr>
        <p:txBody>
          <a:bodyPr vert="horz" lIns="91440" tIns="45720" rIns="91440" bIns="45720" rtlCol="0" anchor="b">
            <a:normAutofit fontScale="90000"/>
          </a:bodyPr>
          <a:lstStyle>
            <a:lvl1pPr>
              <a:defRPr b="1" spc="-440"/>
            </a:lvl1pPr>
          </a:lstStyle>
          <a:p>
            <a:pPr lvl="0" algn="ctr" defTabSz="914400">
              <a:defRPr sz="1800" b="0" cap="none" spc="0">
                <a:solidFill>
                  <a:srgbClr val="000000"/>
                </a:solidFill>
              </a:defRPr>
            </a:pPr>
            <a:r>
              <a:rPr lang="en-US" sz="3200" b="1" cap="all" spc="-60" dirty="0">
                <a:solidFill>
                  <a:srgbClr val="FFFFFF"/>
                </a:solidFill>
              </a:rPr>
              <a:t>Vision </a:t>
            </a:r>
            <a:r>
              <a:rPr lang="en-US" sz="3200" b="1" cap="all" spc="-60" dirty="0" err="1">
                <a:solidFill>
                  <a:srgbClr val="FFFFFF"/>
                </a:solidFill>
              </a:rPr>
              <a:t>en</a:t>
            </a:r>
            <a:r>
              <a:rPr lang="en-US" sz="3200" b="1" cap="all" spc="-60" dirty="0">
                <a:solidFill>
                  <a:srgbClr val="FFFFFF"/>
                </a:solidFill>
              </a:rPr>
              <a:t> </a:t>
            </a:r>
            <a:r>
              <a:rPr lang="en-US" sz="3200" b="1" cap="all" spc="-60" dirty="0" err="1">
                <a:solidFill>
                  <a:srgbClr val="FFFFFF"/>
                </a:solidFill>
              </a:rPr>
              <a:t>Accion</a:t>
            </a:r>
            <a:br>
              <a:rPr lang="en-US" sz="1200" b="1" cap="all" spc="-60" dirty="0">
                <a:solidFill>
                  <a:srgbClr val="FFFFFF"/>
                </a:solidFill>
              </a:rPr>
            </a:br>
            <a:br>
              <a:rPr lang="en-US" sz="1200" b="1" cap="all" spc="-60" dirty="0">
                <a:solidFill>
                  <a:srgbClr val="FFFFFF"/>
                </a:solidFill>
              </a:rPr>
            </a:br>
            <a:r>
              <a:rPr lang="en-US" sz="2000" b="1" cap="all" spc="-60" dirty="0">
                <a:solidFill>
                  <a:srgbClr val="FFFFFF"/>
                </a:solidFill>
              </a:rPr>
              <a:t>NADA offered for deportees and refugees at shelter on the outskirts of Juarez</a:t>
            </a:r>
            <a:br>
              <a:rPr lang="en-US" sz="2000" b="1" cap="all" spc="-60" dirty="0">
                <a:solidFill>
                  <a:srgbClr val="FFFFFF"/>
                </a:solidFill>
              </a:rPr>
            </a:br>
            <a:r>
              <a:rPr lang="en-US" sz="2000" b="1" cap="all" spc="-60" dirty="0">
                <a:solidFill>
                  <a:srgbClr val="FFFFFF"/>
                </a:solidFill>
              </a:rPr>
              <a:t>30 km south of the us border</a:t>
            </a:r>
            <a:br>
              <a:rPr lang="en-US" sz="1200" b="1" cap="all" spc="-60" dirty="0">
                <a:solidFill>
                  <a:srgbClr val="FFFFFF"/>
                </a:solidFill>
              </a:rPr>
            </a:br>
            <a:br>
              <a:rPr lang="en-US" sz="1200" b="1" cap="all" spc="-60" dirty="0">
                <a:solidFill>
                  <a:srgbClr val="FFFFFF"/>
                </a:solidFill>
              </a:rPr>
            </a:br>
            <a:endParaRPr lang="en-US" sz="1200" b="1" cap="all" spc="-60" dirty="0">
              <a:solidFill>
                <a:srgbClr val="FFFFFF"/>
              </a:solidFill>
            </a:endParaRPr>
          </a:p>
        </p:txBody>
      </p:sp>
      <p:pic>
        <p:nvPicPr>
          <p:cNvPr id="7" name="Picture 6">
            <a:extLst>
              <a:ext uri="{FF2B5EF4-FFF2-40B4-BE49-F238E27FC236}">
                <a16:creationId xmlns:a16="http://schemas.microsoft.com/office/drawing/2014/main" id="{034989C6-6EC0-4642-BA5A-83EB7E636B93}"/>
              </a:ext>
            </a:extLst>
          </p:cNvPr>
          <p:cNvPicPr>
            <a:picLocks noChangeAspect="1"/>
          </p:cNvPicPr>
          <p:nvPr/>
        </p:nvPicPr>
        <p:blipFill rotWithShape="1">
          <a:blip r:embed="rId2">
            <a:extLst>
              <a:ext uri="{28A0092B-C50C-407E-A947-70E740481C1C}">
                <a14:useLocalDpi xmlns:a14="http://schemas.microsoft.com/office/drawing/2010/main" val="0"/>
              </a:ext>
            </a:extLst>
          </a:blip>
          <a:srcRect l="9490" r="22116" b="-5"/>
          <a:stretch/>
        </p:blipFill>
        <p:spPr>
          <a:xfrm>
            <a:off x="457231" y="307731"/>
            <a:ext cx="3657535" cy="3997637"/>
          </a:xfrm>
          <a:prstGeom prst="rect">
            <a:avLst/>
          </a:prstGeom>
        </p:spPr>
      </p:pic>
      <p:pic>
        <p:nvPicPr>
          <p:cNvPr id="188" name="vision_en_accion_facade.jpg"/>
          <p:cNvPicPr/>
          <p:nvPr/>
        </p:nvPicPr>
        <p:blipFill rotWithShape="1">
          <a:blip r:embed="rId3">
            <a:extLst/>
          </a:blip>
          <a:srcRect l="16885" r="6038" b="-2"/>
          <a:stretch/>
        </p:blipFill>
        <p:spPr>
          <a:xfrm>
            <a:off x="4812032" y="972662"/>
            <a:ext cx="4091938" cy="2667774"/>
          </a:xfrm>
          <a:prstGeom prst="rect">
            <a:avLst/>
          </a:prstGeom>
        </p:spPr>
      </p:pic>
      <p:cxnSp>
        <p:nvCxnSpPr>
          <p:cNvPr id="225" name="Straight Connector 22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842706"/>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D6AC"/>
        </a:solidFill>
        <a:ln w="25400" cap="flat">
          <a:solidFill>
            <a:srgbClr val="0365C0"/>
          </a:solidFill>
          <a:prstDash val="solid"/>
          <a:bevel/>
        </a:ln>
        <a:effectLst/>
      </a:spPr>
      <a:bodyPr rot="0" spcFirstLastPara="1" vertOverflow="overflow" horzOverflow="overflow" vert="horz" wrap="square" lIns="38100" tIns="38100" rIns="38100" bIns="38100" numCol="1" spcCol="38100" rtlCol="0" anchor="ctr">
        <a:spAutoFit/>
      </a:bodyPr>
      <a:lstStyle>
        <a:defPPr marL="0" marR="0" indent="0" algn="ctr" defTabSz="4064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4385F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4385F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261</Words>
  <Application>Microsoft Macintosh PowerPoint</Application>
  <PresentationFormat>On-screen Show (4:3)</PresentationFormat>
  <Paragraphs>42</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ArialUnicodeMS</vt:lpstr>
      <vt:lpstr>Arial</vt:lpstr>
      <vt:lpstr>Calibri</vt:lpstr>
      <vt:lpstr>Calibri Light</vt:lpstr>
      <vt:lpstr>Helvetica Neue</vt:lpstr>
      <vt:lpstr>Lucida Grande</vt:lpstr>
      <vt:lpstr>Office Theme</vt:lpstr>
      <vt:lpstr>NADA Services as a Humanitarian Aid Model for Refugee Care in the Borderlands  CROSSROADS COMMUNITY SUPPORTED HEALTHCARE, Las Cruces, NM  Promotores Descalzos (Barefoot Health Promoters) Community acupuncture  and NADA school, Catholic Diocese of Juarez, MX  CROSSROADSACUPUNCTURE.COM CONTACT:  CROSSROADSACU@GMAIL.COM  </vt:lpstr>
      <vt:lpstr>The US Mexico Border: El paso, TX Las Cruces, NM Ciudad Juarez Mexico</vt:lpstr>
      <vt:lpstr>PowerPoint Presentation</vt:lpstr>
      <vt:lpstr>A sign of peace through the border fence at a mass for peace, Day of the Dead, 2011</vt:lpstr>
      <vt:lpstr>Solidarity with  migrants and Refugees  “we are all migrants” </vt:lpstr>
      <vt:lpstr>The nun, the migrant security guard, and the hand of jesus</vt:lpstr>
      <vt:lpstr>Promotores Descalzos  (Barefoot Health Promoters) NADA training program in Juarez  Offering free education for providers working with refugees and migrants  sponsored by the catholic  diocese of juarez, mexico</vt:lpstr>
      <vt:lpstr> CASA MIGRANTE  Weekly nada groups  Up to 600 refugees sheltered any given week From Africa and Latin America  Fleeing violence, war and poverty  Migrants await their asylum case to be heard </vt:lpstr>
      <vt:lpstr>Vision en Accion  NADA offered for deportees and refugees at shelter on the outskirts of Juarez 30 km south of the us border  </vt:lpstr>
      <vt:lpstr>Churches offering sanctuary nada offered for everyone </vt:lpstr>
      <vt:lpstr>nada Outreach for homeless refugees  migrant caravan camped out  at the rio grande bridge / border crossing</vt:lpstr>
      <vt:lpstr>Remembering the dead: Names of Migrants who died crossing the desert to reach the US.</vt:lpstr>
      <vt:lpstr>NADA integrated into community acupuncture dispensaries in churches </vt:lpstr>
      <vt:lpstr>Nada offered after mass</vt:lpstr>
      <vt:lpstr>Challenges of Outside Aid  and the   Strengths of the NADA Model for humanitarian aid</vt:lpstr>
      <vt:lpstr>How you can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NADA Services as a Humanitarian Aid Model for Refugee Care in the Borderlands  CROSSROADS COMMUNITY SUPPORTED HEALTHCARE, Las Cruces, NM  Promotores Descalzos (Barefoot Health Promoters) Community acupuncture  and NADA school, Catholic Diocese of Juarez, MX  CROSSROADSACUPUNCTURE.COM CONTACT:  CROSSROADSACU@GMAIL.COM  </dc:title>
  <dc:creator>Ryan Bemis</dc:creator>
  <cp:lastModifiedBy>Ryan Bemis</cp:lastModifiedBy>
  <cp:revision>3</cp:revision>
  <dcterms:created xsi:type="dcterms:W3CDTF">2019-02-27T18:55:45Z</dcterms:created>
  <dcterms:modified xsi:type="dcterms:W3CDTF">2019-02-27T18:59:53Z</dcterms:modified>
</cp:coreProperties>
</file>